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78" r:id="rId7"/>
    <p:sldId id="279" r:id="rId8"/>
    <p:sldId id="280" r:id="rId9"/>
    <p:sldId id="263" r:id="rId10"/>
    <p:sldId id="264" r:id="rId11"/>
    <p:sldId id="282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384D4-EF8F-045E-5C88-CB059DC22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CFF4E-0F27-490F-EBF0-1BFC0E509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5349F-099A-69C7-A200-82FB564CE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B567D-756F-23FE-C67F-45C164C6A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C1EDA-5E10-2B89-42DA-16068E6B7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057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5AB9A-C18E-9048-3186-9D9628DC5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7773BF-F69A-D2FE-A0D7-763793796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19F92-9C42-5A46-1810-9A8E1935F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CCBFC-E0FC-1368-494E-B439F59DA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24246-D7F7-0011-885B-0547AE18D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9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6C4FCE-FB39-C052-4403-116E8648EC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FDE42B-734C-0CB2-9494-449826DED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74ECFA-46A0-E7E1-C9E7-195623FC0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9F9AC-3005-97BF-E608-1F81E7060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7B6DD-4400-89C0-BD72-88D65C863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480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01685-06EA-9AB2-8CB0-6FE30273D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D82E0-BC6C-386C-37ED-87C8ADE9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2E9FB-0947-2462-4B2B-71471A412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0B966-79F7-B27C-A0D1-ABB3425A6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F407E-C34D-A36E-A48D-ACF0A44D1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4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A1D0E-40D8-E7C0-661A-A92C5DB2D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D50A32-E01E-7DDD-DF54-C19E305E9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80672-4AC8-7DED-8FFD-D06A80C63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27A62-5739-F441-5844-8B32101B4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E20B7-1278-501A-820C-F7792613A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3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1B062-28C8-B77C-6884-19CAA7D86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A4F75-FC72-1411-DF96-3816FDE352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B83342-FD84-6BE6-753A-2008DD486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D26A52-AEDF-FED1-056A-0EC33B4E6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66DAB-DDD3-FA05-21D6-DCA4D7A5E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BA5220-5C50-4EB0-562F-E2F3E5550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87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748DE-34E4-5156-59EC-5D715EECE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7B90DA-1D13-05F6-1CDC-F207E69E4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4E41B-5290-5C29-D602-762759EBA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57D94-D8AB-72FE-1F4B-E67BBAD0BF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154B76-C7ED-2014-3101-FC1CD07B3B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17253B-FEEE-E968-846F-2FE2A95CE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C33228-08BE-4A3D-E0D3-E388CDE53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905DC9-4728-05F9-B95B-6A99AEB3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3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CABBB-BDB5-A409-70B4-8EDC41EEC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1632B7-1FC7-0ADE-DAD4-464A8806E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6B31A8-810A-2B40-BE23-E68D43E92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416704-6659-4D0F-DE7C-A8ED821C8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43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D88F0C-5F9C-1CA5-D5FA-DE7FC7976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6A2EED-DEF8-08DE-A76F-7F3DAB1A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28307-FCE0-E9DE-E187-B7C14BC62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933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4E7DF-AC1A-B351-AC5E-CB2AE1499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79A2A-3EB3-4480-5D36-F360B9343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59B3D-5E1C-D043-B263-F366DBBE19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92CAD8-7073-A34E-0493-F178A41DB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8610E0-207D-7838-A83E-946E6A52B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7797F4-D8F3-9AAA-6A31-0D51165E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45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1842D-9C25-9888-F8FF-75CA311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38E7BB-E75C-5EED-CD42-BA5B45D52D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5E358F-7C9D-8BD5-63A7-2491B57E3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5D63E0-AB3E-2902-E9AE-EB5D04233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A7FBD0-FF62-2F3D-85F2-EA42A323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71556-AD60-5FC5-5BF1-08F38EB5E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19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15F62D-4710-65EA-A463-EDFEF2F84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B792C2-5933-9272-7D81-582DDD778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CE720-D952-23C0-1F2B-E25C0EAE8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AA8B09-662D-4EBB-A0EA-472F0FFCE35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78308-E4E6-9311-D402-DE10B0C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AEF01-DD90-84AB-4288-C64DBF28A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105CA4-20E1-4E21-B798-630B1C9F2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899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purchasing@nsula.edu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purchasing@nsula.edu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nsula.edu/about/executive-offices/office-of-business-affairs/purchasing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urchasing@nsula.edu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04466C-C0AF-3AA4-F26E-EC3DB44A2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0624" y="1209047"/>
            <a:ext cx="4443984" cy="4187952"/>
          </a:xfrm>
        </p:spPr>
        <p:txBody>
          <a:bodyPr>
            <a:normAutofit fontScale="90000"/>
          </a:bodyPr>
          <a:lstStyle/>
          <a:p>
            <a:r>
              <a:rPr lang="en-US" sz="3700" dirty="0">
                <a:solidFill>
                  <a:srgbClr val="7030A0"/>
                </a:solidFill>
                <a:latin typeface="Calisto MT" panose="02040603050505030304" pitchFamily="18" charset="0"/>
              </a:rPr>
              <a:t>Northwestern State University</a:t>
            </a:r>
            <a:br>
              <a:rPr lang="en-US" sz="3700" dirty="0">
                <a:solidFill>
                  <a:srgbClr val="7030A0"/>
                </a:solidFill>
                <a:latin typeface="Calisto MT" panose="02040603050505030304" pitchFamily="18" charset="0"/>
              </a:rPr>
            </a:br>
            <a:br>
              <a:rPr lang="en-US" sz="3700" dirty="0">
                <a:solidFill>
                  <a:srgbClr val="7030A0"/>
                </a:solidFill>
                <a:latin typeface="Calisto MT" panose="02040603050505030304" pitchFamily="18" charset="0"/>
              </a:rPr>
            </a:br>
            <a:r>
              <a:rPr lang="en-US" sz="3700" dirty="0">
                <a:solidFill>
                  <a:srgbClr val="7030A0"/>
                </a:solidFill>
                <a:latin typeface="Calisto MT" panose="02040603050505030304" pitchFamily="18" charset="0"/>
              </a:rPr>
              <a:t>General Purchasing</a:t>
            </a:r>
            <a:br>
              <a:rPr lang="en-US" sz="3700" dirty="0">
                <a:solidFill>
                  <a:srgbClr val="7030A0"/>
                </a:solidFill>
                <a:latin typeface="Calisto MT" panose="02040603050505030304" pitchFamily="18" charset="0"/>
              </a:rPr>
            </a:br>
            <a:r>
              <a:rPr lang="en-US" sz="3700" dirty="0">
                <a:solidFill>
                  <a:srgbClr val="7030A0"/>
                </a:solidFill>
                <a:latin typeface="Calisto MT" panose="02040603050505030304" pitchFamily="18" charset="0"/>
              </a:rPr>
              <a:t>Forms</a:t>
            </a:r>
            <a:br>
              <a:rPr lang="en-US" sz="3700" dirty="0">
                <a:solidFill>
                  <a:srgbClr val="7030A0"/>
                </a:solidFill>
                <a:latin typeface="Calisto MT" panose="02040603050505030304" pitchFamily="18" charset="0"/>
              </a:rPr>
            </a:br>
            <a:br>
              <a:rPr lang="en-US" sz="3700" dirty="0">
                <a:solidFill>
                  <a:srgbClr val="7030A0"/>
                </a:solidFill>
                <a:latin typeface="Calisto MT" panose="02040603050505030304" pitchFamily="18" charset="0"/>
              </a:rPr>
            </a:br>
            <a:r>
              <a:rPr lang="en-US" sz="1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sto MT" panose="02040603050505030304" pitchFamily="18" charset="0"/>
              </a:rPr>
              <a:t>Purchasing Department:</a:t>
            </a:r>
            <a:br>
              <a:rPr lang="en-US" sz="1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sto MT" panose="02040603050505030304" pitchFamily="18" charset="0"/>
              </a:rPr>
            </a:br>
            <a:r>
              <a:rPr lang="en-US" sz="1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sto MT" panose="02040603050505030304" pitchFamily="18" charset="0"/>
              </a:rPr>
              <a:t>Ashlee Grayson, Director of Purchasing</a:t>
            </a:r>
            <a:br>
              <a:rPr lang="en-US" sz="1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sto MT" panose="02040603050505030304" pitchFamily="18" charset="0"/>
              </a:rPr>
            </a:br>
            <a:r>
              <a:rPr lang="en-US" sz="1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sto MT" panose="02040603050505030304" pitchFamily="18" charset="0"/>
              </a:rPr>
              <a:t>Akilah Farris, Purchasing Agent</a:t>
            </a:r>
            <a:br>
              <a:rPr lang="en-US" sz="1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sto MT" panose="02040603050505030304" pitchFamily="18" charset="0"/>
              </a:rPr>
            </a:br>
            <a:r>
              <a:rPr lang="en-US" sz="1600" i="1" dirty="0">
                <a:solidFill>
                  <a:schemeClr val="accent2">
                    <a:lumMod val="60000"/>
                    <a:lumOff val="40000"/>
                  </a:schemeClr>
                </a:solidFill>
                <a:latin typeface="Calisto MT" panose="02040603050505030304" pitchFamily="18" charset="0"/>
              </a:rPr>
              <a:t>LaShonda Burton, Purchasing Administrative Coordinator</a:t>
            </a:r>
            <a:endParaRPr lang="en-US" sz="3700" i="1" dirty="0">
              <a:solidFill>
                <a:schemeClr val="accent2">
                  <a:lumMod val="60000"/>
                  <a:lumOff val="40000"/>
                </a:schemeClr>
              </a:solidFill>
              <a:latin typeface="Calisto MT" panose="02040603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8BE56A-CC42-CD9D-ED23-B1C31F015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751" y="1209047"/>
            <a:ext cx="5708649" cy="440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37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6992FF-04AD-6DCA-D323-A2DCD347F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055" y="2018971"/>
            <a:ext cx="6997206" cy="4233309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ED8077-87A8-A1DA-CEB6-E348B8774C79}"/>
              </a:ext>
            </a:extLst>
          </p:cNvPr>
          <p:cNvSpPr txBox="1"/>
          <p:nvPr/>
        </p:nvSpPr>
        <p:spPr>
          <a:xfrm>
            <a:off x="1088485" y="2509352"/>
            <a:ext cx="1929384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Name of Attendees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C2E3C1-DED2-EA7E-CF9D-ABB2F3767B19}"/>
              </a:ext>
            </a:extLst>
          </p:cNvPr>
          <p:cNvSpPr txBox="1"/>
          <p:nvPr/>
        </p:nvSpPr>
        <p:spPr>
          <a:xfrm>
            <a:off x="3311801" y="2509352"/>
            <a:ext cx="2112264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Their Title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D90FFE-A536-C32A-E866-96F4AB35429A}"/>
              </a:ext>
            </a:extLst>
          </p:cNvPr>
          <p:cNvSpPr txBox="1"/>
          <p:nvPr/>
        </p:nvSpPr>
        <p:spPr>
          <a:xfrm>
            <a:off x="5586890" y="2488213"/>
            <a:ext cx="200253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Their Affiliation-</a:t>
            </a:r>
          </a:p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NSU Employee or Student or off-campus vendor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B0B3C8-7B5F-59F9-9652-DE1B3D424F9F}"/>
              </a:ext>
            </a:extLst>
          </p:cNvPr>
          <p:cNvSpPr txBox="1"/>
          <p:nvPr/>
        </p:nvSpPr>
        <p:spPr>
          <a:xfrm>
            <a:off x="1266446" y="5360749"/>
            <a:ext cx="250545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Select which type of meal it is. Must be within the allowable GSA rates.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90C223-59CB-DDEB-0104-345863DE912C}"/>
              </a:ext>
            </a:extLst>
          </p:cNvPr>
          <p:cNvSpPr txBox="1"/>
          <p:nvPr/>
        </p:nvSpPr>
        <p:spPr>
          <a:xfrm>
            <a:off x="4818794" y="4300241"/>
            <a:ext cx="1536192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the # of total participants and the price per person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1E9CBF-EFC6-6507-D5C2-553AD93C5D33}"/>
              </a:ext>
            </a:extLst>
          </p:cNvPr>
          <p:cNvSpPr txBox="1"/>
          <p:nvPr/>
        </p:nvSpPr>
        <p:spPr>
          <a:xfrm>
            <a:off x="6710749" y="5490558"/>
            <a:ext cx="153619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Total Cost of Meal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10F105-7479-4CD8-A0C6-61D073BC77F8}"/>
              </a:ext>
            </a:extLst>
          </p:cNvPr>
          <p:cNvSpPr txBox="1"/>
          <p:nvPr/>
        </p:nvSpPr>
        <p:spPr>
          <a:xfrm>
            <a:off x="7227124" y="4808072"/>
            <a:ext cx="92060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GSA Rate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9906A4-870D-65CC-DAF9-89DD2FDDCED0}"/>
              </a:ext>
            </a:extLst>
          </p:cNvPr>
          <p:cNvSpPr txBox="1"/>
          <p:nvPr/>
        </p:nvSpPr>
        <p:spPr>
          <a:xfrm>
            <a:off x="7830261" y="5819602"/>
            <a:ext cx="2418494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Be sure to enter the Index # and Account Code: 704211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F81AA4-8855-B8F0-7639-ABC5A6B159C4}"/>
              </a:ext>
            </a:extLst>
          </p:cNvPr>
          <p:cNvSpPr txBox="1"/>
          <p:nvPr/>
        </p:nvSpPr>
        <p:spPr>
          <a:xfrm>
            <a:off x="678111" y="707751"/>
            <a:ext cx="82813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Request for Special Meals Form (SMF)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CC65C-A743-7C37-CADC-71F09B2F57B5}"/>
              </a:ext>
            </a:extLst>
          </p:cNvPr>
          <p:cNvSpPr txBox="1"/>
          <p:nvPr/>
        </p:nvSpPr>
        <p:spPr>
          <a:xfrm>
            <a:off x="833055" y="1582819"/>
            <a:ext cx="201111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Middle Section of Form. </a:t>
            </a:r>
          </a:p>
        </p:txBody>
      </p:sp>
    </p:spTree>
    <p:extLst>
      <p:ext uri="{BB962C8B-B14F-4D97-AF65-F5344CB8AC3E}">
        <p14:creationId xmlns:p14="http://schemas.microsoft.com/office/powerpoint/2010/main" val="3871436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32983D-82F6-F5E8-42CD-DEFBCF255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6BAF07A-D472-0104-DC9E-A9762CFBB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C17AD67-0B34-9434-3001-74E4E0C8B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10A291C-C671-2A43-A0AE-6132D2AB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341FEB-4A62-0B87-2BB7-7AE57DFD9741}"/>
              </a:ext>
            </a:extLst>
          </p:cNvPr>
          <p:cNvSpPr txBox="1"/>
          <p:nvPr/>
        </p:nvSpPr>
        <p:spPr>
          <a:xfrm>
            <a:off x="619745" y="799950"/>
            <a:ext cx="80944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  <a:latin typeface="Calisto MT" panose="02040603050505030304" pitchFamily="18" charset="0"/>
              </a:rPr>
              <a:t>Request</a:t>
            </a:r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 for Special Meals Form (SMF)</a:t>
            </a:r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70CBAF-85C9-2D93-477A-9436464F833D}"/>
              </a:ext>
            </a:extLst>
          </p:cNvPr>
          <p:cNvSpPr txBox="1"/>
          <p:nvPr/>
        </p:nvSpPr>
        <p:spPr>
          <a:xfrm>
            <a:off x="760818" y="1595454"/>
            <a:ext cx="2093161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Bottom Section of Form.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BF3339B4-2073-BD7E-3061-55CED8F6E3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818" y="2049614"/>
            <a:ext cx="9868604" cy="375285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1CE55F9-02AD-74E8-3809-C94FBD2F82C2}"/>
              </a:ext>
            </a:extLst>
          </p:cNvPr>
          <p:cNvSpPr txBox="1"/>
          <p:nvPr/>
        </p:nvSpPr>
        <p:spPr>
          <a:xfrm>
            <a:off x="876300" y="2471157"/>
            <a:ext cx="2676525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Calisto MT" panose="02040603050505030304" pitchFamily="18" charset="0"/>
              </a:rPr>
              <a:t>Name of Employee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739061-DC9D-51E6-7F68-DE0E2C48EBFC}"/>
              </a:ext>
            </a:extLst>
          </p:cNvPr>
          <p:cNvSpPr txBox="1"/>
          <p:nvPr/>
        </p:nvSpPr>
        <p:spPr>
          <a:xfrm>
            <a:off x="912798" y="3470484"/>
            <a:ext cx="1789200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Calisto MT" panose="02040603050505030304" pitchFamily="18" charset="0"/>
              </a:rPr>
              <a:t>Employee Signature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A3EB00-4727-05E7-BE4B-47BC6277A100}"/>
              </a:ext>
            </a:extLst>
          </p:cNvPr>
          <p:cNvSpPr txBox="1"/>
          <p:nvPr/>
        </p:nvSpPr>
        <p:spPr>
          <a:xfrm>
            <a:off x="937623" y="4411776"/>
            <a:ext cx="1546224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Calisto MT" panose="02040603050505030304" pitchFamily="18" charset="0"/>
              </a:rPr>
              <a:t>BUH Signature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EF80BC-C406-9F36-FE73-0E6FC1226E05}"/>
              </a:ext>
            </a:extLst>
          </p:cNvPr>
          <p:cNvSpPr txBox="1"/>
          <p:nvPr/>
        </p:nvSpPr>
        <p:spPr>
          <a:xfrm>
            <a:off x="5883088" y="2464531"/>
            <a:ext cx="2190773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Calisto MT" panose="02040603050505030304" pitchFamily="18" charset="0"/>
              </a:rPr>
              <a:t>Their Position/Title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AAA314-78C8-2588-17CF-E719E6F87663}"/>
              </a:ext>
            </a:extLst>
          </p:cNvPr>
          <p:cNvSpPr txBox="1"/>
          <p:nvPr/>
        </p:nvSpPr>
        <p:spPr>
          <a:xfrm>
            <a:off x="5883088" y="4411776"/>
            <a:ext cx="2114572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Calisto MT" panose="02040603050505030304" pitchFamily="18" charset="0"/>
              </a:rPr>
              <a:t>VP/President Signature</a:t>
            </a:r>
          </a:p>
        </p:txBody>
      </p:sp>
    </p:spTree>
    <p:extLst>
      <p:ext uri="{BB962C8B-B14F-4D97-AF65-F5344CB8AC3E}">
        <p14:creationId xmlns:p14="http://schemas.microsoft.com/office/powerpoint/2010/main" val="765620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A15023-83E0-174B-93DF-0BCBB2B4F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458878"/>
            <a:ext cx="6342888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dirty="0">
                <a:solidFill>
                  <a:srgbClr val="7030A0"/>
                </a:solidFill>
                <a:latin typeface="Calisto MT" panose="02040603050505030304" pitchFamily="18" charset="0"/>
              </a:rPr>
              <a:t>PO Cancellation/Change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08996D-7DFF-F446-E05B-A6E236F2A7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8675" y="1806231"/>
            <a:ext cx="11102153" cy="4218818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4E6AD5-EF80-690A-C069-FFFED3BE521C}"/>
              </a:ext>
            </a:extLst>
          </p:cNvPr>
          <p:cNvSpPr txBox="1"/>
          <p:nvPr/>
        </p:nvSpPr>
        <p:spPr>
          <a:xfrm>
            <a:off x="9973436" y="2222982"/>
            <a:ext cx="1957392" cy="2616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2"/>
                </a:solidFill>
                <a:latin typeface="Calisto MT" panose="02040603050505030304" pitchFamily="18" charset="0"/>
              </a:rPr>
              <a:t>Date Completing the Form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65F38D-6473-B21E-6A19-1AC13FB6E262}"/>
              </a:ext>
            </a:extLst>
          </p:cNvPr>
          <p:cNvSpPr txBox="1"/>
          <p:nvPr/>
        </p:nvSpPr>
        <p:spPr>
          <a:xfrm>
            <a:off x="10086975" y="2499981"/>
            <a:ext cx="507134" cy="43088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2"/>
                </a:solidFill>
                <a:latin typeface="Calisto MT" panose="02040603050505030304" pitchFamily="18" charset="0"/>
              </a:rPr>
              <a:t>PO #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B2FD17-6F7F-3128-F92B-65E4113F621A}"/>
              </a:ext>
            </a:extLst>
          </p:cNvPr>
          <p:cNvSpPr txBox="1"/>
          <p:nvPr/>
        </p:nvSpPr>
        <p:spPr>
          <a:xfrm>
            <a:off x="10086974" y="2761591"/>
            <a:ext cx="1062609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Date of PO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48665E-050C-877D-6D3D-A80436F840E0}"/>
              </a:ext>
            </a:extLst>
          </p:cNvPr>
          <p:cNvSpPr txBox="1"/>
          <p:nvPr/>
        </p:nvSpPr>
        <p:spPr>
          <a:xfrm>
            <a:off x="9973435" y="3022157"/>
            <a:ext cx="1604205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What PO Type is it?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4AC928-A0EB-E9E3-AB52-32C55D3195EA}"/>
              </a:ext>
            </a:extLst>
          </p:cNvPr>
          <p:cNvSpPr txBox="1"/>
          <p:nvPr/>
        </p:nvSpPr>
        <p:spPr>
          <a:xfrm>
            <a:off x="1138348" y="2887215"/>
            <a:ext cx="3400275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Select which option the dept is wishing to make a change or cancellation to PO.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A05A83-9282-E9D6-A6D5-63F4D5526B4C}"/>
              </a:ext>
            </a:extLst>
          </p:cNvPr>
          <p:cNvSpPr txBox="1"/>
          <p:nvPr/>
        </p:nvSpPr>
        <p:spPr>
          <a:xfrm>
            <a:off x="2011680" y="4389120"/>
            <a:ext cx="2024611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the Vendor’s Name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130A02-0067-5333-CFD0-53B27B0D81F2}"/>
              </a:ext>
            </a:extLst>
          </p:cNvPr>
          <p:cNvSpPr txBox="1"/>
          <p:nvPr/>
        </p:nvSpPr>
        <p:spPr>
          <a:xfrm>
            <a:off x="6830568" y="4450675"/>
            <a:ext cx="453275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State why dept is requesting the change or cancellation to be made.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4DAFE-55DE-1F5E-9F43-8DA1C8AF037B}"/>
              </a:ext>
            </a:extLst>
          </p:cNvPr>
          <p:cNvSpPr txBox="1"/>
          <p:nvPr/>
        </p:nvSpPr>
        <p:spPr>
          <a:xfrm>
            <a:off x="1271015" y="5918304"/>
            <a:ext cx="4261568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If needing to update Vendor Name, dept must enter the current information listed on the PO in this section.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0C2FAB-2620-6A4B-9130-E5D6E276DF29}"/>
              </a:ext>
            </a:extLst>
          </p:cNvPr>
          <p:cNvSpPr txBox="1"/>
          <p:nvPr/>
        </p:nvSpPr>
        <p:spPr>
          <a:xfrm>
            <a:off x="6830568" y="5918304"/>
            <a:ext cx="453275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Dept will enter the up-to-date Vendor information in this section.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0EC1E9-C30E-1D49-DB43-EB1681AB5AF7}"/>
              </a:ext>
            </a:extLst>
          </p:cNvPr>
          <p:cNvSpPr txBox="1"/>
          <p:nvPr/>
        </p:nvSpPr>
        <p:spPr>
          <a:xfrm>
            <a:off x="828675" y="1458160"/>
            <a:ext cx="201111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Top Section of Form</a:t>
            </a:r>
          </a:p>
        </p:txBody>
      </p:sp>
    </p:spTree>
    <p:extLst>
      <p:ext uri="{BB962C8B-B14F-4D97-AF65-F5344CB8AC3E}">
        <p14:creationId xmlns:p14="http://schemas.microsoft.com/office/powerpoint/2010/main" val="2922594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84674E-698E-D408-B6E4-22061E69C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744" y="893094"/>
            <a:ext cx="9326879" cy="531632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A0EDCB-C11A-A8C9-AC08-2AC7BF971BD7}"/>
              </a:ext>
            </a:extLst>
          </p:cNvPr>
          <p:cNvSpPr txBox="1"/>
          <p:nvPr/>
        </p:nvSpPr>
        <p:spPr>
          <a:xfrm>
            <a:off x="1389888" y="329184"/>
            <a:ext cx="4096512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Left Hand Column is information that is currently listed on the PO.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B37A40-9585-FA91-9E42-0A84410E0EB2}"/>
              </a:ext>
            </a:extLst>
          </p:cNvPr>
          <p:cNvSpPr txBox="1"/>
          <p:nvPr/>
        </p:nvSpPr>
        <p:spPr>
          <a:xfrm>
            <a:off x="6455664" y="356198"/>
            <a:ext cx="3968496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Right Hand Column is information that needs to be changed.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1D6427-8914-DF89-53FA-C210C2048479}"/>
              </a:ext>
            </a:extLst>
          </p:cNvPr>
          <p:cNvSpPr txBox="1"/>
          <p:nvPr/>
        </p:nvSpPr>
        <p:spPr>
          <a:xfrm>
            <a:off x="5035296" y="1189246"/>
            <a:ext cx="1891977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Enter the Line that is needing to be updated.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DD4D96-7AC9-4DDA-F689-820ADD184C3A}"/>
              </a:ext>
            </a:extLst>
          </p:cNvPr>
          <p:cNvSpPr txBox="1"/>
          <p:nvPr/>
        </p:nvSpPr>
        <p:spPr>
          <a:xfrm>
            <a:off x="0" y="1554005"/>
            <a:ext cx="1380744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Be sure to complete EACH section regardless if there is not a change.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F3077B-FFB0-FDF9-1240-490FE28EC755}"/>
              </a:ext>
            </a:extLst>
          </p:cNvPr>
          <p:cNvSpPr txBox="1"/>
          <p:nvPr/>
        </p:nvSpPr>
        <p:spPr>
          <a:xfrm>
            <a:off x="10707623" y="3013501"/>
            <a:ext cx="1536191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Be sure to complete EACH section regardless if there is not a change.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F49557-3C52-B076-FB06-2F99B459C69E}"/>
              </a:ext>
            </a:extLst>
          </p:cNvPr>
          <p:cNvSpPr txBox="1"/>
          <p:nvPr/>
        </p:nvSpPr>
        <p:spPr>
          <a:xfrm>
            <a:off x="1389888" y="6316785"/>
            <a:ext cx="201111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Middle Section of Form. </a:t>
            </a:r>
          </a:p>
        </p:txBody>
      </p:sp>
    </p:spTree>
    <p:extLst>
      <p:ext uri="{BB962C8B-B14F-4D97-AF65-F5344CB8AC3E}">
        <p14:creationId xmlns:p14="http://schemas.microsoft.com/office/powerpoint/2010/main" val="1409526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97B0DC-4A35-C0ED-03ED-D66D6F441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822" y="1538785"/>
            <a:ext cx="10268355" cy="1565922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8F7CFA-FB85-8EDE-457C-09C8AADBDB42}"/>
              </a:ext>
            </a:extLst>
          </p:cNvPr>
          <p:cNvSpPr txBox="1"/>
          <p:nvPr/>
        </p:nvSpPr>
        <p:spPr>
          <a:xfrm>
            <a:off x="9336024" y="1947672"/>
            <a:ext cx="201168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BUH must sign before Purchasing can process the Change Order.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78C4C-F859-9B00-A47D-3A4DEA0C863A}"/>
              </a:ext>
            </a:extLst>
          </p:cNvPr>
          <p:cNvSpPr txBox="1"/>
          <p:nvPr/>
        </p:nvSpPr>
        <p:spPr>
          <a:xfrm>
            <a:off x="961822" y="2891135"/>
            <a:ext cx="4658690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Must enter the PO total before the Change.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Must enter the PO total after the Change (regardless if there is a change or not).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Must enter how much the PO total increased by (if none, then enter $0).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Must enter how much the PO total decreased by (If none, then enter $0).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845569-DCC2-0259-FE7C-AD117CC0E934}"/>
              </a:ext>
            </a:extLst>
          </p:cNvPr>
          <p:cNvSpPr txBox="1"/>
          <p:nvPr/>
        </p:nvSpPr>
        <p:spPr>
          <a:xfrm>
            <a:off x="853440" y="548958"/>
            <a:ext cx="71384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PO Cancellation/Change Form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790599-8A2B-652C-FDBF-D4576C62C1DB}"/>
              </a:ext>
            </a:extLst>
          </p:cNvPr>
          <p:cNvSpPr txBox="1"/>
          <p:nvPr/>
        </p:nvSpPr>
        <p:spPr>
          <a:xfrm>
            <a:off x="961822" y="4412659"/>
            <a:ext cx="3532632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chemeClr val="accent2"/>
                </a:solidFill>
                <a:latin typeface="Calisto MT" panose="02040603050505030304" pitchFamily="18" charset="0"/>
              </a:rPr>
              <a:t>If PO total is increased, department must check budget prior to submitting the Change Order.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7D4282-4938-506A-8E55-C5EFDD0E7255}"/>
              </a:ext>
            </a:extLst>
          </p:cNvPr>
          <p:cNvSpPr txBox="1"/>
          <p:nvPr/>
        </p:nvSpPr>
        <p:spPr>
          <a:xfrm>
            <a:off x="961822" y="1217455"/>
            <a:ext cx="2686634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Bottom Section of Form. </a:t>
            </a:r>
          </a:p>
        </p:txBody>
      </p:sp>
    </p:spTree>
    <p:extLst>
      <p:ext uri="{BB962C8B-B14F-4D97-AF65-F5344CB8AC3E}">
        <p14:creationId xmlns:p14="http://schemas.microsoft.com/office/powerpoint/2010/main" val="3721804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2CF060-A803-3B17-71C1-42A527FA1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612" y="294390"/>
            <a:ext cx="9543405" cy="118872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Requisition Worksheet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503807-F57A-54A5-3BC0-9F4A399513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7012" y="1612173"/>
            <a:ext cx="8518779" cy="4557667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DEF9BF-25C4-5C01-E71C-CF36601649E2}"/>
              </a:ext>
            </a:extLst>
          </p:cNvPr>
          <p:cNvSpPr txBox="1"/>
          <p:nvPr/>
        </p:nvSpPr>
        <p:spPr>
          <a:xfrm>
            <a:off x="6245352" y="1270642"/>
            <a:ext cx="3520439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accent2"/>
                </a:solidFill>
                <a:latin typeface="Calisto MT" panose="02040603050505030304" pitchFamily="18" charset="0"/>
              </a:rPr>
              <a:t>Typically used during Fiscal Year End/New Fiscal Year.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2529BE-1FBF-2297-2E7A-8C56BC268FD9}"/>
              </a:ext>
            </a:extLst>
          </p:cNvPr>
          <p:cNvSpPr txBox="1"/>
          <p:nvPr/>
        </p:nvSpPr>
        <p:spPr>
          <a:xfrm>
            <a:off x="5861304" y="3276573"/>
            <a:ext cx="3099816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Be sure to state what type of PO this will be.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515948-A13E-BD1D-45C7-855A593609A7}"/>
              </a:ext>
            </a:extLst>
          </p:cNvPr>
          <p:cNvSpPr txBox="1"/>
          <p:nvPr/>
        </p:nvSpPr>
        <p:spPr>
          <a:xfrm>
            <a:off x="2350008" y="4142232"/>
            <a:ext cx="3097469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Quote Number/Invoice Number etc.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1A6D99-6A49-FFE6-CD87-59C3E8200705}"/>
              </a:ext>
            </a:extLst>
          </p:cNvPr>
          <p:cNvSpPr txBox="1"/>
          <p:nvPr/>
        </p:nvSpPr>
        <p:spPr>
          <a:xfrm>
            <a:off x="2203703" y="4416312"/>
            <a:ext cx="1287642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Budget Unit 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115395-2B4F-741E-06D1-A943DB5B4C42}"/>
              </a:ext>
            </a:extLst>
          </p:cNvPr>
          <p:cNvSpPr txBox="1"/>
          <p:nvPr/>
        </p:nvSpPr>
        <p:spPr>
          <a:xfrm>
            <a:off x="1856232" y="4681424"/>
            <a:ext cx="1635113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Requestor’s Email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6E410B-CA7C-871E-F955-9C8AB40CB135}"/>
              </a:ext>
            </a:extLst>
          </p:cNvPr>
          <p:cNvSpPr txBox="1"/>
          <p:nvPr/>
        </p:nvSpPr>
        <p:spPr>
          <a:xfrm>
            <a:off x="6446520" y="4638759"/>
            <a:ext cx="152446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Requestor’s Phone #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F7E22E-83D1-703B-7F75-9301B0EE4CAB}"/>
              </a:ext>
            </a:extLst>
          </p:cNvPr>
          <p:cNvSpPr txBox="1"/>
          <p:nvPr/>
        </p:nvSpPr>
        <p:spPr>
          <a:xfrm>
            <a:off x="1915156" y="4946536"/>
            <a:ext cx="3591245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Central Receiving or Department’s Physical address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870E59-3F8A-3136-5D87-F1C717B67905}"/>
              </a:ext>
            </a:extLst>
          </p:cNvPr>
          <p:cNvSpPr txBox="1"/>
          <p:nvPr/>
        </p:nvSpPr>
        <p:spPr>
          <a:xfrm>
            <a:off x="2093976" y="5513832"/>
            <a:ext cx="963260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Vendor #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7A9D1A-59F2-54F6-36AC-50A15B6D2398}"/>
              </a:ext>
            </a:extLst>
          </p:cNvPr>
          <p:cNvSpPr txBox="1"/>
          <p:nvPr/>
        </p:nvSpPr>
        <p:spPr>
          <a:xfrm>
            <a:off x="2260326" y="5834769"/>
            <a:ext cx="1174396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Vendor Name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1F2AA1-12DA-0F4E-2E4E-02D9B53C11DE}"/>
              </a:ext>
            </a:extLst>
          </p:cNvPr>
          <p:cNvSpPr txBox="1"/>
          <p:nvPr/>
        </p:nvSpPr>
        <p:spPr>
          <a:xfrm>
            <a:off x="7013448" y="5778654"/>
            <a:ext cx="194767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Contact Person/Sales Rep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32B12A-6DA0-055C-A94C-77283055679A}"/>
              </a:ext>
            </a:extLst>
          </p:cNvPr>
          <p:cNvSpPr txBox="1"/>
          <p:nvPr/>
        </p:nvSpPr>
        <p:spPr>
          <a:xfrm>
            <a:off x="1247012" y="1250049"/>
            <a:ext cx="201535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Top Section of Form. </a:t>
            </a:r>
          </a:p>
        </p:txBody>
      </p:sp>
    </p:spTree>
    <p:extLst>
      <p:ext uri="{BB962C8B-B14F-4D97-AF65-F5344CB8AC3E}">
        <p14:creationId xmlns:p14="http://schemas.microsoft.com/office/powerpoint/2010/main" val="3644987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161BDC-C204-5DE2-BD46-4DB1BFFFEC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5840" y="1533791"/>
            <a:ext cx="9290303" cy="4880657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946722-B0F6-35BE-9194-BA94710BE648}"/>
              </a:ext>
            </a:extLst>
          </p:cNvPr>
          <p:cNvSpPr txBox="1"/>
          <p:nvPr/>
        </p:nvSpPr>
        <p:spPr>
          <a:xfrm>
            <a:off x="8420736" y="2252061"/>
            <a:ext cx="1591056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Must fill in Index and Account Field. </a:t>
            </a:r>
          </a:p>
          <a:p>
            <a:endParaRPr lang="en-US" sz="1200" dirty="0">
              <a:solidFill>
                <a:schemeClr val="accent2"/>
              </a:solidFill>
              <a:latin typeface="Calisto MT" panose="02040603050505030304" pitchFamily="18" charset="0"/>
            </a:endParaRPr>
          </a:p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Be sure to enter the specific account code (704010) not the account pool (704000).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DACF21-E02B-797B-2605-75DB99631B1F}"/>
              </a:ext>
            </a:extLst>
          </p:cNvPr>
          <p:cNvSpPr txBox="1"/>
          <p:nvPr/>
        </p:nvSpPr>
        <p:spPr>
          <a:xfrm>
            <a:off x="1163988" y="2212995"/>
            <a:ext cx="3486692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List information just as it is listed on Quote or Invoice per line item.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1C31E9-27E7-DAB6-00D2-11CDA5F44A39}"/>
              </a:ext>
            </a:extLst>
          </p:cNvPr>
          <p:cNvSpPr txBox="1"/>
          <p:nvPr/>
        </p:nvSpPr>
        <p:spPr>
          <a:xfrm>
            <a:off x="1005840" y="1152537"/>
            <a:ext cx="201535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Middle Section of Form.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FAA8EB-A4E2-4763-759F-817EFE01A6B9}"/>
              </a:ext>
            </a:extLst>
          </p:cNvPr>
          <p:cNvSpPr txBox="1"/>
          <p:nvPr/>
        </p:nvSpPr>
        <p:spPr>
          <a:xfrm>
            <a:off x="4724315" y="2212995"/>
            <a:ext cx="581600" cy="3385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2"/>
                </a:solidFill>
                <a:latin typeface="Calisto MT" panose="02040603050505030304" pitchFamily="18" charset="0"/>
              </a:rPr>
              <a:t>Unit of Measure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8AE87E-26E3-7C30-9D46-B206A4998E08}"/>
              </a:ext>
            </a:extLst>
          </p:cNvPr>
          <p:cNvSpPr txBox="1"/>
          <p:nvPr/>
        </p:nvSpPr>
        <p:spPr>
          <a:xfrm>
            <a:off x="5327573" y="2214831"/>
            <a:ext cx="542071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# of items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E04D97-D158-1A41-06F5-9C00BF3597AC}"/>
              </a:ext>
            </a:extLst>
          </p:cNvPr>
          <p:cNvSpPr txBox="1"/>
          <p:nvPr/>
        </p:nvSpPr>
        <p:spPr>
          <a:xfrm>
            <a:off x="5982808" y="2207728"/>
            <a:ext cx="772434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Unit Price per Item.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9EC8FA-7AB9-EF53-C5A5-55B0D161F5D4}"/>
              </a:ext>
            </a:extLst>
          </p:cNvPr>
          <p:cNvSpPr txBox="1"/>
          <p:nvPr/>
        </p:nvSpPr>
        <p:spPr>
          <a:xfrm>
            <a:off x="7201772" y="2163622"/>
            <a:ext cx="85953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Total Cost of Line Item 1.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CDB778-C240-A36C-A109-F5025063C676}"/>
              </a:ext>
            </a:extLst>
          </p:cNvPr>
          <p:cNvSpPr txBox="1"/>
          <p:nvPr/>
        </p:nvSpPr>
        <p:spPr>
          <a:xfrm>
            <a:off x="878610" y="354603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Requisition Worksheet</a:t>
            </a:r>
            <a:endParaRPr lang="en-US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FC45F1-BEFE-D234-F7B8-7898B9ACC20D}"/>
              </a:ext>
            </a:extLst>
          </p:cNvPr>
          <p:cNvSpPr txBox="1"/>
          <p:nvPr/>
        </p:nvSpPr>
        <p:spPr>
          <a:xfrm>
            <a:off x="5305915" y="1145765"/>
            <a:ext cx="4990228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chemeClr val="accent2"/>
                </a:solidFill>
                <a:latin typeface="Calisto MT" panose="02040603050505030304" pitchFamily="18" charset="0"/>
              </a:rPr>
              <a:t>Departments must check budget prior to submitting Requisition Worksheet. </a:t>
            </a:r>
          </a:p>
        </p:txBody>
      </p:sp>
    </p:spTree>
    <p:extLst>
      <p:ext uri="{BB962C8B-B14F-4D97-AF65-F5344CB8AC3E}">
        <p14:creationId xmlns:p14="http://schemas.microsoft.com/office/powerpoint/2010/main" val="426410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19F754-6843-270F-0EFC-C948E0014D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2855" y="1444753"/>
            <a:ext cx="10483921" cy="2142804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884272-36A3-46D7-6D21-C5A2DE4FAA70}"/>
              </a:ext>
            </a:extLst>
          </p:cNvPr>
          <p:cNvSpPr txBox="1"/>
          <p:nvPr/>
        </p:nvSpPr>
        <p:spPr>
          <a:xfrm>
            <a:off x="1216152" y="1685332"/>
            <a:ext cx="423367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Requestor’s Signature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5EC794-7AA2-D2B8-AB2F-A06C1B398C3D}"/>
              </a:ext>
            </a:extLst>
          </p:cNvPr>
          <p:cNvSpPr txBox="1"/>
          <p:nvPr/>
        </p:nvSpPr>
        <p:spPr>
          <a:xfrm>
            <a:off x="1216152" y="2295242"/>
            <a:ext cx="3831336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BUH Signature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1991D-4704-AF31-C44F-313335FF7F44}"/>
              </a:ext>
            </a:extLst>
          </p:cNvPr>
          <p:cNvSpPr txBox="1"/>
          <p:nvPr/>
        </p:nvSpPr>
        <p:spPr>
          <a:xfrm>
            <a:off x="1216152" y="2843784"/>
            <a:ext cx="3895344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VP/President Signature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A28247-0919-FF1C-DACB-1B1629E0E44E}"/>
              </a:ext>
            </a:extLst>
          </p:cNvPr>
          <p:cNvSpPr txBox="1"/>
          <p:nvPr/>
        </p:nvSpPr>
        <p:spPr>
          <a:xfrm>
            <a:off x="992856" y="3694176"/>
            <a:ext cx="7005836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sto MT" panose="02040603050505030304" pitchFamily="18" charset="0"/>
              </a:rPr>
              <a:t>Once all appropriate signatures have been obtained, please forward this form to </a:t>
            </a:r>
            <a:r>
              <a:rPr lang="en-US" sz="1200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sto MT" panose="0204060305050503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purchasing@nsula.edu</a:t>
            </a:r>
            <a:r>
              <a:rPr lang="en-US" sz="1200" i="1" dirty="0">
                <a:solidFill>
                  <a:schemeClr val="accent5">
                    <a:lumMod val="40000"/>
                    <a:lumOff val="60000"/>
                  </a:schemeClr>
                </a:solidFill>
                <a:latin typeface="Calisto MT" panose="02040603050505030304" pitchFamily="18" charset="0"/>
              </a:rPr>
              <a:t> for processing.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5F6C49-494A-C938-F417-F144267DBC13}"/>
              </a:ext>
            </a:extLst>
          </p:cNvPr>
          <p:cNvSpPr txBox="1"/>
          <p:nvPr/>
        </p:nvSpPr>
        <p:spPr>
          <a:xfrm>
            <a:off x="883127" y="393017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Requisition Worksheet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D2A594-FD6F-BDE9-F546-28199590E638}"/>
              </a:ext>
            </a:extLst>
          </p:cNvPr>
          <p:cNvSpPr txBox="1"/>
          <p:nvPr/>
        </p:nvSpPr>
        <p:spPr>
          <a:xfrm>
            <a:off x="992853" y="1075422"/>
            <a:ext cx="201535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Bottom Section of Form. </a:t>
            </a:r>
          </a:p>
        </p:txBody>
      </p:sp>
    </p:spTree>
    <p:extLst>
      <p:ext uri="{BB962C8B-B14F-4D97-AF65-F5344CB8AC3E}">
        <p14:creationId xmlns:p14="http://schemas.microsoft.com/office/powerpoint/2010/main" val="4240803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C5C5DE-C618-BA1A-7771-1ACA9AC1D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718" y="30479"/>
            <a:ext cx="9543405" cy="118872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Telephone Quotation Tabulation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E5C69F-77C7-52A9-0FEE-F1DC30175B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6825" y="1466850"/>
            <a:ext cx="9301197" cy="514350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7522B6-0B66-27D7-7C7B-CABA092A77F0}"/>
              </a:ext>
            </a:extLst>
          </p:cNvPr>
          <p:cNvSpPr txBox="1"/>
          <p:nvPr/>
        </p:nvSpPr>
        <p:spPr>
          <a:xfrm>
            <a:off x="4570671" y="1750078"/>
            <a:ext cx="2861333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Purchases over $30K but less than $60K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7ACFD9-D585-3BF5-E499-CA3C57B0C47F}"/>
              </a:ext>
            </a:extLst>
          </p:cNvPr>
          <p:cNvSpPr txBox="1"/>
          <p:nvPr/>
        </p:nvSpPr>
        <p:spPr>
          <a:xfrm>
            <a:off x="1899466" y="3634000"/>
            <a:ext cx="1422400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Itemize per quote for each vendor.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CA7607-B971-727B-4D90-5DAAFE3DB26C}"/>
              </a:ext>
            </a:extLst>
          </p:cNvPr>
          <p:cNvSpPr txBox="1"/>
          <p:nvPr/>
        </p:nvSpPr>
        <p:spPr>
          <a:xfrm>
            <a:off x="6001338" y="2826121"/>
            <a:ext cx="3307254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Must have 3 quotes from 3 separate vendors.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2EA611-61AF-758C-BA83-C7AD57A809A1}"/>
              </a:ext>
            </a:extLst>
          </p:cNvPr>
          <p:cNvSpPr txBox="1"/>
          <p:nvPr/>
        </p:nvSpPr>
        <p:spPr>
          <a:xfrm>
            <a:off x="1376218" y="5446247"/>
            <a:ext cx="2216727" cy="2616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2"/>
                </a:solidFill>
                <a:latin typeface="Calisto MT" panose="02040603050505030304" pitchFamily="18" charset="0"/>
              </a:rPr>
              <a:t>Must be signed by Requestor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846944-7E09-3F14-D0B4-5CED4435638B}"/>
              </a:ext>
            </a:extLst>
          </p:cNvPr>
          <p:cNvSpPr txBox="1"/>
          <p:nvPr/>
        </p:nvSpPr>
        <p:spPr>
          <a:xfrm>
            <a:off x="3749244" y="5737920"/>
            <a:ext cx="1144585" cy="2616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2"/>
                </a:solidFill>
                <a:latin typeface="Calisto MT" panose="02040603050505030304" pitchFamily="18" charset="0"/>
              </a:rPr>
              <a:t>BUH must sign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6A6C64-AAE7-280C-731B-EFC84160E895}"/>
              </a:ext>
            </a:extLst>
          </p:cNvPr>
          <p:cNvSpPr txBox="1"/>
          <p:nvPr/>
        </p:nvSpPr>
        <p:spPr>
          <a:xfrm>
            <a:off x="7749473" y="5446247"/>
            <a:ext cx="1499801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2"/>
                </a:solidFill>
                <a:latin typeface="Calisto MT" panose="02040603050505030304" pitchFamily="18" charset="0"/>
              </a:rPr>
              <a:t>Budget</a:t>
            </a:r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 Unit Title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57A2F2-5856-0E20-948A-7D869C31E5AF}"/>
              </a:ext>
            </a:extLst>
          </p:cNvPr>
          <p:cNvSpPr txBox="1"/>
          <p:nvPr/>
        </p:nvSpPr>
        <p:spPr>
          <a:xfrm>
            <a:off x="9033554" y="5716266"/>
            <a:ext cx="1059443" cy="2616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2"/>
                </a:solidFill>
                <a:latin typeface="Calisto MT" panose="02040603050505030304" pitchFamily="18" charset="0"/>
              </a:rPr>
              <a:t>Requisition #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26D65A-7BA7-5C81-CF36-D65448305442}"/>
              </a:ext>
            </a:extLst>
          </p:cNvPr>
          <p:cNvSpPr txBox="1"/>
          <p:nvPr/>
        </p:nvSpPr>
        <p:spPr>
          <a:xfrm>
            <a:off x="2761673" y="5985571"/>
            <a:ext cx="1653310" cy="2616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2"/>
                </a:solidFill>
                <a:latin typeface="Calisto MT" panose="02040603050505030304" pitchFamily="18" charset="0"/>
              </a:rPr>
              <a:t>Purchasing’s Signature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BE228-1318-6999-2F4B-8F4207673947}"/>
              </a:ext>
            </a:extLst>
          </p:cNvPr>
          <p:cNvSpPr txBox="1"/>
          <p:nvPr/>
        </p:nvSpPr>
        <p:spPr>
          <a:xfrm>
            <a:off x="1266825" y="918718"/>
            <a:ext cx="9301197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Once form is completed and signed and a requisition has been entered in Banner, please submit the form along with the lowest quote to </a:t>
            </a:r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  <a:hlinkClick r:id="rId3"/>
              </a:rPr>
              <a:t>purchasing@nsula.edu</a:t>
            </a:r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21355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D4D819-58D1-7E83-D9DB-6F6D724FF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479" y="557886"/>
            <a:ext cx="9543405" cy="73152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Vendor Create/Modification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E25AF9-67AC-B14D-8C45-849651F7A1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9868" y="1754700"/>
            <a:ext cx="9696799" cy="3922713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707F1E-1B72-D043-1C79-8D4B55E94541}"/>
              </a:ext>
            </a:extLst>
          </p:cNvPr>
          <p:cNvSpPr txBox="1"/>
          <p:nvPr/>
        </p:nvSpPr>
        <p:spPr>
          <a:xfrm>
            <a:off x="2270114" y="3485225"/>
            <a:ext cx="2198255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Select New Vendor or Modify Existing Vendor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099E85-C57C-4B4D-5138-B7F126C1C345}"/>
              </a:ext>
            </a:extLst>
          </p:cNvPr>
          <p:cNvSpPr txBox="1"/>
          <p:nvPr/>
        </p:nvSpPr>
        <p:spPr>
          <a:xfrm>
            <a:off x="8734496" y="2985729"/>
            <a:ext cx="244763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If modifying existing vendor, be sure to include vendor # and vendor name.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02AC7C-96A7-80C0-64B6-6BF4471CD1F8}"/>
              </a:ext>
            </a:extLst>
          </p:cNvPr>
          <p:cNvSpPr txBox="1"/>
          <p:nvPr/>
        </p:nvSpPr>
        <p:spPr>
          <a:xfrm>
            <a:off x="8305905" y="4028507"/>
            <a:ext cx="2400763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Purchasing cannot make changes to current employee or current student names or addresses.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C51B4E-EC78-EC5C-A2F2-666C245112E1}"/>
              </a:ext>
            </a:extLst>
          </p:cNvPr>
          <p:cNvSpPr txBox="1"/>
          <p:nvPr/>
        </p:nvSpPr>
        <p:spPr>
          <a:xfrm>
            <a:off x="3932832" y="4391794"/>
            <a:ext cx="1450109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Select Vendor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CA285E-ECCD-9DAF-2C5D-0D086DBB9A69}"/>
              </a:ext>
            </a:extLst>
          </p:cNvPr>
          <p:cNvSpPr txBox="1"/>
          <p:nvPr/>
        </p:nvSpPr>
        <p:spPr>
          <a:xfrm>
            <a:off x="3369241" y="5229077"/>
            <a:ext cx="4322618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Must state the reason for creating or modifying vendor.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0688F9-AC90-B516-3482-BFF1000CAA0E}"/>
              </a:ext>
            </a:extLst>
          </p:cNvPr>
          <p:cNvSpPr txBox="1"/>
          <p:nvPr/>
        </p:nvSpPr>
        <p:spPr>
          <a:xfrm>
            <a:off x="1019000" y="1317459"/>
            <a:ext cx="201535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Top Section of Form. </a:t>
            </a:r>
          </a:p>
        </p:txBody>
      </p:sp>
    </p:spTree>
    <p:extLst>
      <p:ext uri="{BB962C8B-B14F-4D97-AF65-F5344CB8AC3E}">
        <p14:creationId xmlns:p14="http://schemas.microsoft.com/office/powerpoint/2010/main" val="695857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5F6D39-43F3-7540-AA9B-24C859A14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Purchasing Website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7A1EA344-219A-FBE6-6293-7DF72768C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6447" y="6019391"/>
            <a:ext cx="7315199" cy="3651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sz="1200" i="1" dirty="0">
                <a:solidFill>
                  <a:schemeClr val="accent2"/>
                </a:solidFill>
                <a:latin typeface="Calisto MT" panose="0204060305050503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https://www.nsula.edu/about/executive-offices/office-of-business-affairs/purchasing/</a:t>
            </a:r>
            <a:br>
              <a:rPr lang="en-US" sz="1200" i="1" dirty="0">
                <a:solidFill>
                  <a:schemeClr val="accent2"/>
                </a:solidFill>
                <a:latin typeface="Calisto MT" panose="02040603050505030304" pitchFamily="18" charset="0"/>
              </a:rPr>
            </a:br>
            <a:endParaRPr lang="en-US" sz="1200" i="1" dirty="0">
              <a:solidFill>
                <a:schemeClr val="accent2"/>
              </a:solidFill>
              <a:latin typeface="Calisto MT" panose="0204060305050503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6B2755-8FF6-C951-7906-2FFAB5979C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69" b="2145"/>
          <a:stretch>
            <a:fillRect/>
          </a:stretch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6211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166B283-65CD-1518-7A23-CA9A354A8D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9509" y="1449474"/>
            <a:ext cx="6898261" cy="529876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21725E-31B1-3885-08B5-F67DC0D7AA35}"/>
              </a:ext>
            </a:extLst>
          </p:cNvPr>
          <p:cNvSpPr txBox="1"/>
          <p:nvPr/>
        </p:nvSpPr>
        <p:spPr>
          <a:xfrm>
            <a:off x="2157955" y="3009482"/>
            <a:ext cx="2189018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Order Mailing Address:</a:t>
            </a:r>
          </a:p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Complete each field that the vendor would like to have PO/1099 information mailed to.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54A76E-E81F-F09B-60AB-5A3CC1BAB6EC}"/>
              </a:ext>
            </a:extLst>
          </p:cNvPr>
          <p:cNvSpPr txBox="1"/>
          <p:nvPr/>
        </p:nvSpPr>
        <p:spPr>
          <a:xfrm>
            <a:off x="1608707" y="5693897"/>
            <a:ext cx="2817091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Must have an email on file for vendor.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755840-58EB-D8E2-27D5-A4083C256E7F}"/>
              </a:ext>
            </a:extLst>
          </p:cNvPr>
          <p:cNvSpPr txBox="1"/>
          <p:nvPr/>
        </p:nvSpPr>
        <p:spPr>
          <a:xfrm>
            <a:off x="5353817" y="3025073"/>
            <a:ext cx="2392218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Payment Remit Address:</a:t>
            </a:r>
          </a:p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Complete each field that the vendor would like to have checks mailed to.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086C08-DEDB-A8B2-BE4D-72572FDAF9D0}"/>
              </a:ext>
            </a:extLst>
          </p:cNvPr>
          <p:cNvSpPr txBox="1"/>
          <p:nvPr/>
        </p:nvSpPr>
        <p:spPr>
          <a:xfrm>
            <a:off x="1472184" y="1068189"/>
            <a:ext cx="201535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Middle Section of Form.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560A6F-6015-1284-CED8-1F75A821AF2E}"/>
              </a:ext>
            </a:extLst>
          </p:cNvPr>
          <p:cNvSpPr txBox="1"/>
          <p:nvPr/>
        </p:nvSpPr>
        <p:spPr>
          <a:xfrm>
            <a:off x="1236960" y="369709"/>
            <a:ext cx="73033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Vendor Create/Modification Form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50043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5B2F36-3830-625B-9993-E282D9686E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3181" y="2215444"/>
            <a:ext cx="10825267" cy="1931607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C7E110-4109-4893-97D2-6294153234D7}"/>
              </a:ext>
            </a:extLst>
          </p:cNvPr>
          <p:cNvSpPr txBox="1"/>
          <p:nvPr/>
        </p:nvSpPr>
        <p:spPr>
          <a:xfrm>
            <a:off x="2224586" y="2365737"/>
            <a:ext cx="421178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Requestor Signature &amp; Extension #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883B66-D804-C60A-1DF8-EEC9634C7D0C}"/>
              </a:ext>
            </a:extLst>
          </p:cNvPr>
          <p:cNvSpPr txBox="1"/>
          <p:nvPr/>
        </p:nvSpPr>
        <p:spPr>
          <a:xfrm>
            <a:off x="3988853" y="2933228"/>
            <a:ext cx="4473921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Once created/updated, Purchasing will sign and state banner vendor #.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9A3EB2-69B8-4B4D-5404-83F0FA0ED28D}"/>
              </a:ext>
            </a:extLst>
          </p:cNvPr>
          <p:cNvSpPr txBox="1"/>
          <p:nvPr/>
        </p:nvSpPr>
        <p:spPr>
          <a:xfrm>
            <a:off x="813181" y="4279849"/>
            <a:ext cx="7629236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If change is for an employee, please contact HR.</a:t>
            </a:r>
          </a:p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If change is for a student, please contact the Registrar’s Office.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4E0C40-62FA-1417-064E-5423AF3923C6}"/>
              </a:ext>
            </a:extLst>
          </p:cNvPr>
          <p:cNvSpPr txBox="1"/>
          <p:nvPr/>
        </p:nvSpPr>
        <p:spPr>
          <a:xfrm>
            <a:off x="813181" y="1772202"/>
            <a:ext cx="201535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Bottom Section of Form.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8915C8-5D07-F88F-DE49-2BCDFCB5EC66}"/>
              </a:ext>
            </a:extLst>
          </p:cNvPr>
          <p:cNvSpPr txBox="1"/>
          <p:nvPr/>
        </p:nvSpPr>
        <p:spPr>
          <a:xfrm>
            <a:off x="615369" y="812569"/>
            <a:ext cx="77177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Vendor Create/Modification Form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95662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E252FC-708B-5030-2695-E7A475A64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589" y="1629759"/>
            <a:ext cx="8477942" cy="4832916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BFDD90-9FAA-DFC2-6F20-3CAB72F438A7}"/>
              </a:ext>
            </a:extLst>
          </p:cNvPr>
          <p:cNvSpPr txBox="1"/>
          <p:nvPr/>
        </p:nvSpPr>
        <p:spPr>
          <a:xfrm>
            <a:off x="1216907" y="1637461"/>
            <a:ext cx="1856509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When obtaining a W-9 be sure it is the most current up-to-date version per IRS.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171E6D-C9EC-13B1-3D20-5480162F324D}"/>
              </a:ext>
            </a:extLst>
          </p:cNvPr>
          <p:cNvSpPr txBox="1"/>
          <p:nvPr/>
        </p:nvSpPr>
        <p:spPr>
          <a:xfrm>
            <a:off x="1216907" y="3532553"/>
            <a:ext cx="1856509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Vendor must select the appropriate box for Section 3a.</a:t>
            </a:r>
          </a:p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Information is important for tax purposes.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9CAA4E-7A8E-0354-1656-99327C290D8E}"/>
              </a:ext>
            </a:extLst>
          </p:cNvPr>
          <p:cNvSpPr txBox="1"/>
          <p:nvPr/>
        </p:nvSpPr>
        <p:spPr>
          <a:xfrm>
            <a:off x="5066431" y="2875121"/>
            <a:ext cx="3685309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Name must be clear and legible.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48EAEB-C095-C3D8-EEA9-767B495E31BD}"/>
              </a:ext>
            </a:extLst>
          </p:cNvPr>
          <p:cNvSpPr txBox="1"/>
          <p:nvPr/>
        </p:nvSpPr>
        <p:spPr>
          <a:xfrm>
            <a:off x="7051960" y="3289131"/>
            <a:ext cx="446578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If vendor has a DBA, name must be clear and legible.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10B6F4-B07F-02C0-401C-CD8A3942627A}"/>
              </a:ext>
            </a:extLst>
          </p:cNvPr>
          <p:cNvSpPr txBox="1"/>
          <p:nvPr/>
        </p:nvSpPr>
        <p:spPr>
          <a:xfrm>
            <a:off x="1216907" y="1100819"/>
            <a:ext cx="201535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Top Section of Form.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95E6C0-E77E-EF33-9E24-F05B72F5878E}"/>
              </a:ext>
            </a:extLst>
          </p:cNvPr>
          <p:cNvSpPr txBox="1"/>
          <p:nvPr/>
        </p:nvSpPr>
        <p:spPr>
          <a:xfrm>
            <a:off x="1035489" y="395325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W-9 Form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DE473E-3645-12BE-223D-B966280EBF8E}"/>
              </a:ext>
            </a:extLst>
          </p:cNvPr>
          <p:cNvSpPr txBox="1"/>
          <p:nvPr/>
        </p:nvSpPr>
        <p:spPr>
          <a:xfrm>
            <a:off x="1216907" y="5434015"/>
            <a:ext cx="1858226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Vendor must complete:</a:t>
            </a:r>
          </a:p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Address</a:t>
            </a:r>
          </a:p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City, State, and Zip Code</a:t>
            </a:r>
          </a:p>
        </p:txBody>
      </p:sp>
    </p:spTree>
    <p:extLst>
      <p:ext uri="{BB962C8B-B14F-4D97-AF65-F5344CB8AC3E}">
        <p14:creationId xmlns:p14="http://schemas.microsoft.com/office/powerpoint/2010/main" val="1154882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D87BAE-DB43-8534-EF41-076995035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3694" y="1721169"/>
            <a:ext cx="9379393" cy="4439950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206E07-A37A-76EB-06E8-27156C05AFAC}"/>
              </a:ext>
            </a:extLst>
          </p:cNvPr>
          <p:cNvSpPr txBox="1"/>
          <p:nvPr/>
        </p:nvSpPr>
        <p:spPr>
          <a:xfrm>
            <a:off x="10501746" y="2569950"/>
            <a:ext cx="1690254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TIN must only be SSN or EIN, not both. Again, must be clear and legible.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49C9AE-9BB6-1A55-5A86-C84319B1359B}"/>
              </a:ext>
            </a:extLst>
          </p:cNvPr>
          <p:cNvSpPr txBox="1"/>
          <p:nvPr/>
        </p:nvSpPr>
        <p:spPr>
          <a:xfrm>
            <a:off x="2984322" y="5832396"/>
            <a:ext cx="2639238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Vendor must sign &amp; date.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11A3E6-B416-DAF5-EAFF-4557A5DA4E65}"/>
              </a:ext>
            </a:extLst>
          </p:cNvPr>
          <p:cNvSpPr txBox="1"/>
          <p:nvPr/>
        </p:nvSpPr>
        <p:spPr>
          <a:xfrm>
            <a:off x="1312188" y="1307175"/>
            <a:ext cx="1824796" cy="275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Middle Section of Form.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C0E1C9-EE79-9756-E0AC-00F4F445772F}"/>
              </a:ext>
            </a:extLst>
          </p:cNvPr>
          <p:cNvSpPr txBox="1"/>
          <p:nvPr/>
        </p:nvSpPr>
        <p:spPr>
          <a:xfrm>
            <a:off x="1312188" y="522845"/>
            <a:ext cx="24132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W-9 Form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7740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D7079D-9EFC-864A-53F3-42AAA44AF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89869-9DDC-537F-2C90-0556751F7B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3408" y="992094"/>
            <a:ext cx="3616913" cy="279516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7030A0"/>
                </a:solidFill>
                <a:latin typeface="Calisto MT" panose="02040603050505030304" pitchFamily="18" charset="0"/>
              </a:rPr>
              <a:t>Questions?</a:t>
            </a:r>
            <a:endParaRPr lang="en-US" sz="4400" i="1" dirty="0">
              <a:solidFill>
                <a:srgbClr val="7030A0"/>
              </a:solidFill>
              <a:latin typeface="Calisto MT" panose="0204060305050503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0640A3-8F94-DB16-00E1-8F177F69B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751" y="1209047"/>
            <a:ext cx="5708649" cy="440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6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CD8584-0B7B-61A6-EE85-AB3736D4B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444" y="844070"/>
            <a:ext cx="9543405" cy="732006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Accounts Payable Voucher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851421-E1BC-4F38-C64A-43C488D815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604" y="2285996"/>
            <a:ext cx="9612028" cy="3862084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5DCCC3-98B9-B1D2-EA37-1D399696952A}"/>
              </a:ext>
            </a:extLst>
          </p:cNvPr>
          <p:cNvSpPr txBox="1"/>
          <p:nvPr/>
        </p:nvSpPr>
        <p:spPr>
          <a:xfrm>
            <a:off x="3738590" y="3468415"/>
            <a:ext cx="2108028" cy="43088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2"/>
                </a:solidFill>
                <a:latin typeface="Calisto MT" panose="02040603050505030304" pitchFamily="18" charset="0"/>
              </a:rPr>
              <a:t>Date you are completing the form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C39F33-0817-824E-CBBE-065DD38BE9C3}"/>
              </a:ext>
            </a:extLst>
          </p:cNvPr>
          <p:cNvSpPr txBox="1"/>
          <p:nvPr/>
        </p:nvSpPr>
        <p:spPr>
          <a:xfrm>
            <a:off x="3737386" y="3828983"/>
            <a:ext cx="2229305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PO # that Form is to be against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D2752E-6DC7-0146-02EE-D7D0461F4349}"/>
              </a:ext>
            </a:extLst>
          </p:cNvPr>
          <p:cNvSpPr txBox="1"/>
          <p:nvPr/>
        </p:nvSpPr>
        <p:spPr>
          <a:xfrm>
            <a:off x="2829944" y="4217348"/>
            <a:ext cx="2011117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Calisto MT" panose="02040603050505030304" pitchFamily="18" charset="0"/>
              </a:rPr>
              <a:t>Banner Vendor ID #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F7D6D7-C2FB-A3EA-D7CC-019FC9020759}"/>
              </a:ext>
            </a:extLst>
          </p:cNvPr>
          <p:cNvSpPr txBox="1"/>
          <p:nvPr/>
        </p:nvSpPr>
        <p:spPr>
          <a:xfrm>
            <a:off x="2844800" y="4526120"/>
            <a:ext cx="3001818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Vendor Name (must match name on PO)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74F392-7D30-D472-FEB3-AEFE188620CF}"/>
              </a:ext>
            </a:extLst>
          </p:cNvPr>
          <p:cNvSpPr txBox="1"/>
          <p:nvPr/>
        </p:nvSpPr>
        <p:spPr>
          <a:xfrm>
            <a:off x="2844800" y="4775578"/>
            <a:ext cx="421323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Where does the check need to be mailed to?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27610D-E1E7-C015-C4C6-74E4B55B1F28}"/>
              </a:ext>
            </a:extLst>
          </p:cNvPr>
          <p:cNvSpPr txBox="1"/>
          <p:nvPr/>
        </p:nvSpPr>
        <p:spPr>
          <a:xfrm>
            <a:off x="2506019" y="2774886"/>
            <a:ext cx="2011117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Select the box below if completing an AP Voucher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1FE9B4-64FC-A688-D00D-1D2F5F7ABBDF}"/>
              </a:ext>
            </a:extLst>
          </p:cNvPr>
          <p:cNvSpPr txBox="1"/>
          <p:nvPr/>
        </p:nvSpPr>
        <p:spPr>
          <a:xfrm>
            <a:off x="1137034" y="5858025"/>
            <a:ext cx="2011117" cy="6001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2"/>
                </a:solidFill>
                <a:latin typeface="Calisto MT" panose="02040603050505030304" pitchFamily="18" charset="0"/>
              </a:rPr>
              <a:t>Select whether the payment is Partial Payment or Final Payment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2D376D-7522-2C87-93B2-F87CFC1103C8}"/>
              </a:ext>
            </a:extLst>
          </p:cNvPr>
          <p:cNvSpPr txBox="1"/>
          <p:nvPr/>
        </p:nvSpPr>
        <p:spPr>
          <a:xfrm>
            <a:off x="1040604" y="1950242"/>
            <a:ext cx="201111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Top Section of Form</a:t>
            </a:r>
          </a:p>
        </p:txBody>
      </p:sp>
    </p:spTree>
    <p:extLst>
      <p:ext uri="{BB962C8B-B14F-4D97-AF65-F5344CB8AC3E}">
        <p14:creationId xmlns:p14="http://schemas.microsoft.com/office/powerpoint/2010/main" val="1352890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29AC23-6ECD-A248-2AEC-889E3F206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098" y="2295242"/>
            <a:ext cx="9697803" cy="3675654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2E2956-A808-ABB9-FE45-D1470C5C1C8A}"/>
              </a:ext>
            </a:extLst>
          </p:cNvPr>
          <p:cNvSpPr txBox="1"/>
          <p:nvPr/>
        </p:nvSpPr>
        <p:spPr>
          <a:xfrm>
            <a:off x="1939636" y="2900219"/>
            <a:ext cx="73891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Vendor Invoice Date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9C9B22-48DB-37E1-3B84-D9A4E01521D2}"/>
              </a:ext>
            </a:extLst>
          </p:cNvPr>
          <p:cNvSpPr txBox="1"/>
          <p:nvPr/>
        </p:nvSpPr>
        <p:spPr>
          <a:xfrm>
            <a:off x="3103418" y="2900218"/>
            <a:ext cx="1995055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the Invoice Number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5338C4-9E78-84C7-A648-38F802C099D8}"/>
              </a:ext>
            </a:extLst>
          </p:cNvPr>
          <p:cNvSpPr txBox="1"/>
          <p:nvPr/>
        </p:nvSpPr>
        <p:spPr>
          <a:xfrm>
            <a:off x="5366327" y="2900218"/>
            <a:ext cx="2706255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What items are listed on the invoice?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1510F2-73AE-D646-CB28-60574DBE3583}"/>
              </a:ext>
            </a:extLst>
          </p:cNvPr>
          <p:cNvSpPr txBox="1"/>
          <p:nvPr/>
        </p:nvSpPr>
        <p:spPr>
          <a:xfrm>
            <a:off x="9088583" y="2900218"/>
            <a:ext cx="1265382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the total Invoice Amount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3DA39C-3451-7D88-A4CA-DAF5CFCB49FF}"/>
              </a:ext>
            </a:extLst>
          </p:cNvPr>
          <p:cNvSpPr txBox="1"/>
          <p:nvPr/>
        </p:nvSpPr>
        <p:spPr>
          <a:xfrm>
            <a:off x="1247098" y="1854254"/>
            <a:ext cx="201111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Middle Section of Form.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D22137-EDEF-77FB-3E13-B0C02E5B38FD}"/>
              </a:ext>
            </a:extLst>
          </p:cNvPr>
          <p:cNvSpPr txBox="1"/>
          <p:nvPr/>
        </p:nvSpPr>
        <p:spPr>
          <a:xfrm>
            <a:off x="1109246" y="827345"/>
            <a:ext cx="773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Accounts Payable Voucher</a:t>
            </a:r>
            <a:endParaRPr lang="en-US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6EA41B-3BF2-0E6F-AAFE-EFC439F4B7D0}"/>
              </a:ext>
            </a:extLst>
          </p:cNvPr>
          <p:cNvSpPr txBox="1"/>
          <p:nvPr/>
        </p:nvSpPr>
        <p:spPr>
          <a:xfrm>
            <a:off x="9195263" y="5302042"/>
            <a:ext cx="1265382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the total Invoice Amount</a:t>
            </a:r>
          </a:p>
        </p:txBody>
      </p:sp>
    </p:spTree>
    <p:extLst>
      <p:ext uri="{BB962C8B-B14F-4D97-AF65-F5344CB8AC3E}">
        <p14:creationId xmlns:p14="http://schemas.microsoft.com/office/powerpoint/2010/main" val="389810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55EC1B-352A-6E0F-D111-52162AAB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46459E3-9B0E-4C96-3D53-47B8B8927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C418D15-B272-E3CE-C4D6-026DEC804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845620F-A68D-CBF6-DAD9-E1B14909B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E4A17FC2-E862-3B06-486F-3C4BC58312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4054" y="1845496"/>
            <a:ext cx="8655786" cy="4351338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22BE7C-A45B-1E7A-B6CE-41B299150592}"/>
              </a:ext>
            </a:extLst>
          </p:cNvPr>
          <p:cNvSpPr txBox="1"/>
          <p:nvPr/>
        </p:nvSpPr>
        <p:spPr>
          <a:xfrm>
            <a:off x="1057964" y="2295242"/>
            <a:ext cx="835659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Budget Unit Index #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B4F125-FD5A-F4AE-795A-62107A85838A}"/>
              </a:ext>
            </a:extLst>
          </p:cNvPr>
          <p:cNvSpPr txBox="1"/>
          <p:nvPr/>
        </p:nvSpPr>
        <p:spPr>
          <a:xfrm>
            <a:off x="3547872" y="2241478"/>
            <a:ext cx="1544840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Account Code (704010 not 704000)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7EFE99-0B2E-06DD-B278-A15251F24AA2}"/>
              </a:ext>
            </a:extLst>
          </p:cNvPr>
          <p:cNvSpPr txBox="1"/>
          <p:nvPr/>
        </p:nvSpPr>
        <p:spPr>
          <a:xfrm>
            <a:off x="6096000" y="2251937"/>
            <a:ext cx="132342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Name of Budget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B7C54B-10E3-445B-112E-03CD4C9723AC}"/>
              </a:ext>
            </a:extLst>
          </p:cNvPr>
          <p:cNvSpPr txBox="1"/>
          <p:nvPr/>
        </p:nvSpPr>
        <p:spPr>
          <a:xfrm>
            <a:off x="8216419" y="2251937"/>
            <a:ext cx="1323422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Total amount that is being charged to that Index and Account Code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F7A812-22BF-8061-BB99-6E4DFD83F488}"/>
              </a:ext>
            </a:extLst>
          </p:cNvPr>
          <p:cNvSpPr txBox="1"/>
          <p:nvPr/>
        </p:nvSpPr>
        <p:spPr>
          <a:xfrm>
            <a:off x="989190" y="4899999"/>
            <a:ext cx="2595250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Name of Individual who Prepared the form.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CDA665-1336-F2D3-B3F3-99C7B4E75938}"/>
              </a:ext>
            </a:extLst>
          </p:cNvPr>
          <p:cNvSpPr txBox="1"/>
          <p:nvPr/>
        </p:nvSpPr>
        <p:spPr>
          <a:xfrm>
            <a:off x="4052441" y="4902505"/>
            <a:ext cx="2265937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BUH that is over the Index listed above.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BA7C8B-38D5-91FD-866E-415794E2C735}"/>
              </a:ext>
            </a:extLst>
          </p:cNvPr>
          <p:cNvSpPr txBox="1"/>
          <p:nvPr/>
        </p:nvSpPr>
        <p:spPr>
          <a:xfrm>
            <a:off x="7083450" y="4941666"/>
            <a:ext cx="2265937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accent2"/>
                </a:solidFill>
                <a:latin typeface="Calisto MT" panose="02040603050505030304" pitchFamily="18" charset="0"/>
              </a:rPr>
              <a:t>VP does not need to sign since there is a PO.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541756-CAD0-7F33-92DC-B57ABAEF1B81}"/>
              </a:ext>
            </a:extLst>
          </p:cNvPr>
          <p:cNvSpPr txBox="1"/>
          <p:nvPr/>
        </p:nvSpPr>
        <p:spPr>
          <a:xfrm>
            <a:off x="888064" y="1396914"/>
            <a:ext cx="2659808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Bottom Section of Form (FOAPAL).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DF9836-F7D7-0E7E-3641-FE4C74A2373B}"/>
              </a:ext>
            </a:extLst>
          </p:cNvPr>
          <p:cNvSpPr txBox="1"/>
          <p:nvPr/>
        </p:nvSpPr>
        <p:spPr>
          <a:xfrm>
            <a:off x="798842" y="634318"/>
            <a:ext cx="77965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Accounts Payable Voucher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61539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0BD1D2-73D1-514B-842F-5B21D80B4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6C5BF9-EF2D-E834-BD0C-CDF74D2D9A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B1A4972-35D9-9738-05A6-F06858443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A27189-903F-CCE7-A88A-B748C741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292" y="913211"/>
            <a:ext cx="9543405" cy="787779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Direct Pay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4E5115-D04C-31DB-7BCF-AE0D57BB68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604" y="2285996"/>
            <a:ext cx="9612028" cy="3862084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5F2E26-545B-547C-6782-F0E3F0C0B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4CFF01-0E09-CF68-BF1B-DBEA248A9B11}"/>
              </a:ext>
            </a:extLst>
          </p:cNvPr>
          <p:cNvSpPr txBox="1"/>
          <p:nvPr/>
        </p:nvSpPr>
        <p:spPr>
          <a:xfrm>
            <a:off x="3711751" y="3532036"/>
            <a:ext cx="2479330" cy="2616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accent2"/>
                </a:solidFill>
                <a:latin typeface="Calisto MT" panose="02040603050505030304" pitchFamily="18" charset="0"/>
              </a:rPr>
              <a:t>Date you are completing the form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D9C36A-7308-9A57-CB1B-849DD2D665BD}"/>
              </a:ext>
            </a:extLst>
          </p:cNvPr>
          <p:cNvSpPr txBox="1"/>
          <p:nvPr/>
        </p:nvSpPr>
        <p:spPr>
          <a:xfrm>
            <a:off x="2844801" y="4253033"/>
            <a:ext cx="1873504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Banner Vendor ID #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309310-ED84-B0DD-43E2-7D4979D77563}"/>
              </a:ext>
            </a:extLst>
          </p:cNvPr>
          <p:cNvSpPr txBox="1"/>
          <p:nvPr/>
        </p:nvSpPr>
        <p:spPr>
          <a:xfrm>
            <a:off x="2844799" y="4537671"/>
            <a:ext cx="2275840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Vendor Name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D92094-205F-6414-8196-B1B7BD7AC6AC}"/>
              </a:ext>
            </a:extLst>
          </p:cNvPr>
          <p:cNvSpPr txBox="1"/>
          <p:nvPr/>
        </p:nvSpPr>
        <p:spPr>
          <a:xfrm>
            <a:off x="2844800" y="4871106"/>
            <a:ext cx="3610864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Where does the check need to be mailed to?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69B7CD-3456-CB90-7DFF-9C64F17049DB}"/>
              </a:ext>
            </a:extLst>
          </p:cNvPr>
          <p:cNvSpPr txBox="1"/>
          <p:nvPr/>
        </p:nvSpPr>
        <p:spPr>
          <a:xfrm>
            <a:off x="4084883" y="2809436"/>
            <a:ext cx="2011117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Select the box below if completing a DP.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90B43C-5144-3408-B0E9-F4D2AC99220C}"/>
              </a:ext>
            </a:extLst>
          </p:cNvPr>
          <p:cNvSpPr txBox="1"/>
          <p:nvPr/>
        </p:nvSpPr>
        <p:spPr>
          <a:xfrm>
            <a:off x="6226716" y="1850613"/>
            <a:ext cx="4425916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  <a:latin typeface="Calisto MT" panose="02040603050505030304" pitchFamily="18" charset="0"/>
              </a:rPr>
              <a:t>Direct Pay is only for purchases under $500.00.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44BABA-1826-0703-439F-8BAF29841765}"/>
              </a:ext>
            </a:extLst>
          </p:cNvPr>
          <p:cNvSpPr txBox="1"/>
          <p:nvPr/>
        </p:nvSpPr>
        <p:spPr>
          <a:xfrm>
            <a:off x="7766084" y="4778772"/>
            <a:ext cx="2045428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Must enter the reason for the purchase.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819B53-A14B-CC6F-C74C-1894F677B5B3}"/>
              </a:ext>
            </a:extLst>
          </p:cNvPr>
          <p:cNvSpPr txBox="1"/>
          <p:nvPr/>
        </p:nvSpPr>
        <p:spPr>
          <a:xfrm>
            <a:off x="1040604" y="1950242"/>
            <a:ext cx="201111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Top Section of Form</a:t>
            </a:r>
          </a:p>
        </p:txBody>
      </p:sp>
    </p:spTree>
    <p:extLst>
      <p:ext uri="{BB962C8B-B14F-4D97-AF65-F5344CB8AC3E}">
        <p14:creationId xmlns:p14="http://schemas.microsoft.com/office/powerpoint/2010/main" val="3133742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04F8CC-D205-D0C6-9559-83738FB45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FD02E27-BED0-B40F-96AB-FA3E73669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D47D154-1B53-0925-A175-989EB36F7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B9608DD-F8ED-E2CE-D4F0-7F4A521CD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DE212E-831E-9809-521E-707DEE47A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098" y="2295242"/>
            <a:ext cx="9697803" cy="3675654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2F6EC0-2540-D53F-1870-58E00DEBC26C}"/>
              </a:ext>
            </a:extLst>
          </p:cNvPr>
          <p:cNvSpPr txBox="1"/>
          <p:nvPr/>
        </p:nvSpPr>
        <p:spPr>
          <a:xfrm>
            <a:off x="1939636" y="2900219"/>
            <a:ext cx="73891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Vendor Invoice Date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76228C-6F20-278A-573F-6713FD02EED4}"/>
              </a:ext>
            </a:extLst>
          </p:cNvPr>
          <p:cNvSpPr txBox="1"/>
          <p:nvPr/>
        </p:nvSpPr>
        <p:spPr>
          <a:xfrm>
            <a:off x="3103418" y="2900218"/>
            <a:ext cx="1995055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the Invoice Number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C6CE91-6C17-CDBA-A0D1-F2231C0E2A7C}"/>
              </a:ext>
            </a:extLst>
          </p:cNvPr>
          <p:cNvSpPr txBox="1"/>
          <p:nvPr/>
        </p:nvSpPr>
        <p:spPr>
          <a:xfrm>
            <a:off x="5366327" y="2900218"/>
            <a:ext cx="2706255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What items are listed on the invoice?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3989A0-1602-1A5B-155C-C09E5842908C}"/>
              </a:ext>
            </a:extLst>
          </p:cNvPr>
          <p:cNvSpPr txBox="1"/>
          <p:nvPr/>
        </p:nvSpPr>
        <p:spPr>
          <a:xfrm>
            <a:off x="9088583" y="2900218"/>
            <a:ext cx="1265382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the total Invoice Amount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4A6ABD-BC67-B32D-BEC8-BC6F2F850EF1}"/>
              </a:ext>
            </a:extLst>
          </p:cNvPr>
          <p:cNvSpPr txBox="1"/>
          <p:nvPr/>
        </p:nvSpPr>
        <p:spPr>
          <a:xfrm>
            <a:off x="10446325" y="5532581"/>
            <a:ext cx="1745673" cy="7386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Enter the total Invoice Amount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1EF2D1-746C-738F-E056-C2F6441AD47B}"/>
              </a:ext>
            </a:extLst>
          </p:cNvPr>
          <p:cNvSpPr txBox="1"/>
          <p:nvPr/>
        </p:nvSpPr>
        <p:spPr>
          <a:xfrm>
            <a:off x="1109246" y="926111"/>
            <a:ext cx="60990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Direct Pay Form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9861E2-2FD7-0C37-6855-F37AC4BF4676}"/>
              </a:ext>
            </a:extLst>
          </p:cNvPr>
          <p:cNvSpPr txBox="1"/>
          <p:nvPr/>
        </p:nvSpPr>
        <p:spPr>
          <a:xfrm>
            <a:off x="1247098" y="1854254"/>
            <a:ext cx="201111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Middle Section of Form. </a:t>
            </a:r>
          </a:p>
        </p:txBody>
      </p:sp>
    </p:spTree>
    <p:extLst>
      <p:ext uri="{BB962C8B-B14F-4D97-AF65-F5344CB8AC3E}">
        <p14:creationId xmlns:p14="http://schemas.microsoft.com/office/powerpoint/2010/main" val="3938312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05AC9F-15EB-DB70-F762-9F4170100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670008-7BCD-A01F-79B4-275607D7E0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D5B46AB-1AED-90E0-FE5C-F5CBF90C12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C885F83-A542-F880-BC17-233F7710D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785B3534-1AF7-2CB6-8DB6-E4D72F0382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8114" y="1979750"/>
            <a:ext cx="8655786" cy="4351338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B0CA0C-9A77-A6FE-74CF-1BB53308F8E7}"/>
              </a:ext>
            </a:extLst>
          </p:cNvPr>
          <p:cNvSpPr txBox="1"/>
          <p:nvPr/>
        </p:nvSpPr>
        <p:spPr>
          <a:xfrm>
            <a:off x="1408991" y="2372195"/>
            <a:ext cx="822145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Budget Unit Index #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4D9705-D69F-75D3-C329-454BDB80354C}"/>
              </a:ext>
            </a:extLst>
          </p:cNvPr>
          <p:cNvSpPr txBox="1"/>
          <p:nvPr/>
        </p:nvSpPr>
        <p:spPr>
          <a:xfrm>
            <a:off x="3692013" y="2384862"/>
            <a:ext cx="1810778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Account Code (704010 not 704000)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0B676C-1DFE-7725-0A66-1CE9116FB43C}"/>
              </a:ext>
            </a:extLst>
          </p:cNvPr>
          <p:cNvSpPr txBox="1"/>
          <p:nvPr/>
        </p:nvSpPr>
        <p:spPr>
          <a:xfrm>
            <a:off x="6494196" y="2374094"/>
            <a:ext cx="132342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Name of Budget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FA839E-D4BE-66D5-3F07-65F4BBC5E865}"/>
              </a:ext>
            </a:extLst>
          </p:cNvPr>
          <p:cNvSpPr txBox="1"/>
          <p:nvPr/>
        </p:nvSpPr>
        <p:spPr>
          <a:xfrm>
            <a:off x="8551460" y="2374094"/>
            <a:ext cx="1264105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Total amount that is being charged to that Index and Account Code.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38740C-AD61-5E52-40F1-1A73A41C7769}"/>
              </a:ext>
            </a:extLst>
          </p:cNvPr>
          <p:cNvSpPr txBox="1"/>
          <p:nvPr/>
        </p:nvSpPr>
        <p:spPr>
          <a:xfrm>
            <a:off x="1408991" y="5069186"/>
            <a:ext cx="2595250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Name of Individual who Prepared the form.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1E3B64-B088-68C6-328D-717BB8BD5320}"/>
              </a:ext>
            </a:extLst>
          </p:cNvPr>
          <p:cNvSpPr txBox="1"/>
          <p:nvPr/>
        </p:nvSpPr>
        <p:spPr>
          <a:xfrm>
            <a:off x="4453038" y="5049068"/>
            <a:ext cx="2401889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BUH that is over the Index listed above.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0B8649-E7B5-A63B-BAEC-427D3CA1480C}"/>
              </a:ext>
            </a:extLst>
          </p:cNvPr>
          <p:cNvSpPr txBox="1"/>
          <p:nvPr/>
        </p:nvSpPr>
        <p:spPr>
          <a:xfrm>
            <a:off x="7450117" y="5048317"/>
            <a:ext cx="2401889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VP who is the Approving Agent of the Index listed above.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BA7C8B-38D5-91FD-866E-415794E2C735}"/>
              </a:ext>
            </a:extLst>
          </p:cNvPr>
          <p:cNvSpPr txBox="1"/>
          <p:nvPr/>
        </p:nvSpPr>
        <p:spPr>
          <a:xfrm>
            <a:off x="10014774" y="5146130"/>
            <a:ext cx="115724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VP must sign since there is not a Banner requisition.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51C9AB-DA1A-1912-A455-B4A89A3E1EBF}"/>
              </a:ext>
            </a:extLst>
          </p:cNvPr>
          <p:cNvSpPr txBox="1"/>
          <p:nvPr/>
        </p:nvSpPr>
        <p:spPr>
          <a:xfrm>
            <a:off x="1088003" y="499538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Direct Pay Form</a:t>
            </a: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2D4C51-4831-AD66-A1DB-AC82BDAE2A4E}"/>
              </a:ext>
            </a:extLst>
          </p:cNvPr>
          <p:cNvSpPr txBox="1"/>
          <p:nvPr/>
        </p:nvSpPr>
        <p:spPr>
          <a:xfrm>
            <a:off x="1258114" y="1308872"/>
            <a:ext cx="2093161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Bottom Section of Form (FOAPAL). </a:t>
            </a:r>
          </a:p>
        </p:txBody>
      </p:sp>
    </p:spTree>
    <p:extLst>
      <p:ext uri="{BB962C8B-B14F-4D97-AF65-F5344CB8AC3E}">
        <p14:creationId xmlns:p14="http://schemas.microsoft.com/office/powerpoint/2010/main" val="2447376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FDB6CC-D526-67B8-585E-0C7C485D0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770" y="333327"/>
            <a:ext cx="9543405" cy="118872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7030A0"/>
                </a:solidFill>
                <a:latin typeface="Calisto MT" panose="02040603050505030304" pitchFamily="18" charset="0"/>
              </a:rPr>
              <a:t>Request</a:t>
            </a:r>
            <a:r>
              <a:rPr lang="en-US" sz="3600" dirty="0">
                <a:solidFill>
                  <a:srgbClr val="7030A0"/>
                </a:solidFill>
                <a:latin typeface="Calisto MT" panose="02040603050505030304" pitchFamily="18" charset="0"/>
              </a:rPr>
              <a:t> for Special Meals Form (SMF)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A8D50E-2EC9-C5C9-57CB-E1DCC923AB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521" t="1822"/>
          <a:stretch>
            <a:fillRect/>
          </a:stretch>
        </p:blipFill>
        <p:spPr>
          <a:xfrm>
            <a:off x="954476" y="2210680"/>
            <a:ext cx="9302886" cy="4105275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4D6BA6-8382-9011-9047-0CF130DD64BF}"/>
              </a:ext>
            </a:extLst>
          </p:cNvPr>
          <p:cNvSpPr txBox="1"/>
          <p:nvPr/>
        </p:nvSpPr>
        <p:spPr>
          <a:xfrm>
            <a:off x="2071092" y="2335923"/>
            <a:ext cx="182302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Banner Requisition #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DDBA2B-CC63-D1B0-805E-7FE26A87E2D5}"/>
              </a:ext>
            </a:extLst>
          </p:cNvPr>
          <p:cNvSpPr txBox="1"/>
          <p:nvPr/>
        </p:nvSpPr>
        <p:spPr>
          <a:xfrm>
            <a:off x="2160563" y="3495193"/>
            <a:ext cx="1457325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Date of Request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F9CFDE-5A54-6BF0-91A1-93244FC223AD}"/>
              </a:ext>
            </a:extLst>
          </p:cNvPr>
          <p:cNvSpPr txBox="1"/>
          <p:nvPr/>
        </p:nvSpPr>
        <p:spPr>
          <a:xfrm>
            <a:off x="2071092" y="3921193"/>
            <a:ext cx="174992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Requesting Department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CF8A25-49C0-6F6E-2EFD-BC301ACC5562}"/>
              </a:ext>
            </a:extLst>
          </p:cNvPr>
          <p:cNvSpPr txBox="1"/>
          <p:nvPr/>
        </p:nvSpPr>
        <p:spPr>
          <a:xfrm>
            <a:off x="2224586" y="4420847"/>
            <a:ext cx="2108928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Department Contact Person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664EBD-6C09-EB03-AF33-FDA78BA2EA93}"/>
              </a:ext>
            </a:extLst>
          </p:cNvPr>
          <p:cNvSpPr txBox="1"/>
          <p:nvPr/>
        </p:nvSpPr>
        <p:spPr>
          <a:xfrm>
            <a:off x="5806870" y="4403197"/>
            <a:ext cx="1110293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Office #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952FEB-8FD5-A2CA-E6E0-E2AA42E2CD39}"/>
              </a:ext>
            </a:extLst>
          </p:cNvPr>
          <p:cNvSpPr txBox="1"/>
          <p:nvPr/>
        </p:nvSpPr>
        <p:spPr>
          <a:xfrm>
            <a:off x="7652828" y="4392511"/>
            <a:ext cx="2314586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Calisto MT" panose="02040603050505030304" pitchFamily="18" charset="0"/>
              </a:rPr>
              <a:t>Contact </a:t>
            </a:r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Person</a:t>
            </a:r>
            <a:r>
              <a:rPr lang="en-US" sz="1400" dirty="0">
                <a:solidFill>
                  <a:schemeClr val="accent2"/>
                </a:solidFill>
                <a:latin typeface="Calisto MT" panose="02040603050505030304" pitchFamily="18" charset="0"/>
              </a:rPr>
              <a:t> Email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E9A158-1E8D-DDDB-31E5-487DC7C3AA3C}"/>
              </a:ext>
            </a:extLst>
          </p:cNvPr>
          <p:cNvSpPr txBox="1"/>
          <p:nvPr/>
        </p:nvSpPr>
        <p:spPr>
          <a:xfrm>
            <a:off x="2229214" y="4834840"/>
            <a:ext cx="1205865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Event Date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94626E-F698-5EA2-90E4-7097945B9C36}"/>
              </a:ext>
            </a:extLst>
          </p:cNvPr>
          <p:cNvSpPr txBox="1"/>
          <p:nvPr/>
        </p:nvSpPr>
        <p:spPr>
          <a:xfrm>
            <a:off x="5915683" y="4854296"/>
            <a:ext cx="2627953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Where will the event take place?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E40B3A-DE5B-F978-B85D-6F9510D0C159}"/>
              </a:ext>
            </a:extLst>
          </p:cNvPr>
          <p:cNvSpPr txBox="1"/>
          <p:nvPr/>
        </p:nvSpPr>
        <p:spPr>
          <a:xfrm>
            <a:off x="2224586" y="5317285"/>
            <a:ext cx="5167972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What is the purpose for the event? State does not allow parties, socials, etc.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7B619D-D55B-AE4C-A04C-03980CE8B8B5}"/>
              </a:ext>
            </a:extLst>
          </p:cNvPr>
          <p:cNvSpPr txBox="1"/>
          <p:nvPr/>
        </p:nvSpPr>
        <p:spPr>
          <a:xfrm>
            <a:off x="2071092" y="6155287"/>
            <a:ext cx="2422306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Will the event need to be catered?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2B5958-0CE9-831D-D6FC-2D132E057ED4}"/>
              </a:ext>
            </a:extLst>
          </p:cNvPr>
          <p:cNvSpPr txBox="1"/>
          <p:nvPr/>
        </p:nvSpPr>
        <p:spPr>
          <a:xfrm>
            <a:off x="5929461" y="5780274"/>
            <a:ext cx="3574757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If event is on campus, it must be catered by Sodexo.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1FA16B-1208-6C86-1ECF-F69B53CFF429}"/>
              </a:ext>
            </a:extLst>
          </p:cNvPr>
          <p:cNvSpPr txBox="1"/>
          <p:nvPr/>
        </p:nvSpPr>
        <p:spPr>
          <a:xfrm>
            <a:off x="3576965" y="1493147"/>
            <a:ext cx="6680397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accent2"/>
                </a:solidFill>
                <a:latin typeface="Calisto MT" panose="02040603050505030304" pitchFamily="18" charset="0"/>
              </a:rPr>
              <a:t>Must be completed, signed, and submitted to Purchasing Department prior to event taking place. </a:t>
            </a:r>
          </a:p>
          <a:p>
            <a:r>
              <a:rPr lang="en-US" sz="1200" i="1" dirty="0">
                <a:solidFill>
                  <a:schemeClr val="accent2"/>
                </a:solidFill>
                <a:latin typeface="Calisto MT" panose="02040603050505030304" pitchFamily="18" charset="0"/>
              </a:rPr>
              <a:t>Must submit form, list of attendees, and quote/invoice to </a:t>
            </a:r>
            <a:r>
              <a:rPr lang="en-US" sz="1200" i="1" dirty="0">
                <a:solidFill>
                  <a:schemeClr val="accent2"/>
                </a:solidFill>
                <a:latin typeface="Calisto MT" panose="02040603050505030304" pitchFamily="18" charset="0"/>
                <a:hlinkClick r:id="rId3"/>
              </a:rPr>
              <a:t>purchasing@nsula.edu</a:t>
            </a:r>
            <a:r>
              <a:rPr lang="en-US" sz="1200" i="1" dirty="0">
                <a:solidFill>
                  <a:schemeClr val="accent2"/>
                </a:solidFill>
                <a:latin typeface="Calisto MT" panose="02040603050505030304" pitchFamily="18" charset="0"/>
              </a:rPr>
              <a:t>.</a:t>
            </a:r>
          </a:p>
          <a:p>
            <a:r>
              <a:rPr lang="en-US" sz="1200" i="1" dirty="0">
                <a:solidFill>
                  <a:schemeClr val="accent2"/>
                </a:solidFill>
                <a:latin typeface="Calisto MT" panose="02040603050505030304" pitchFamily="18" charset="0"/>
              </a:rPr>
              <a:t>APV must be submitted to Accounts Payable </a:t>
            </a:r>
            <a:r>
              <a:rPr lang="en-US" sz="1200" b="1" i="1" u="sng" dirty="0">
                <a:solidFill>
                  <a:schemeClr val="accent2"/>
                </a:solidFill>
                <a:latin typeface="Calisto MT" panose="02040603050505030304" pitchFamily="18" charset="0"/>
              </a:rPr>
              <a:t>only</a:t>
            </a:r>
            <a:r>
              <a:rPr lang="en-US" sz="1200" i="1" dirty="0">
                <a:solidFill>
                  <a:schemeClr val="accent2"/>
                </a:solidFill>
                <a:latin typeface="Calisto MT" panose="02040603050505030304" pitchFamily="18" charset="0"/>
              </a:rPr>
              <a:t> after the PO has been processed and the event has taken place.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6D79E6-3632-F7F7-F991-7EB805C7A963}"/>
              </a:ext>
            </a:extLst>
          </p:cNvPr>
          <p:cNvSpPr txBox="1"/>
          <p:nvPr/>
        </p:nvSpPr>
        <p:spPr>
          <a:xfrm>
            <a:off x="994029" y="1838370"/>
            <a:ext cx="1535053" cy="27699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  <a:latin typeface="Calisto MT" panose="02040603050505030304" pitchFamily="18" charset="0"/>
              </a:rPr>
              <a:t>Top Section of Form</a:t>
            </a:r>
          </a:p>
        </p:txBody>
      </p:sp>
    </p:spTree>
    <p:extLst>
      <p:ext uri="{BB962C8B-B14F-4D97-AF65-F5344CB8AC3E}">
        <p14:creationId xmlns:p14="http://schemas.microsoft.com/office/powerpoint/2010/main" val="1429798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1394</Words>
  <Application>Microsoft Office PowerPoint</Application>
  <PresentationFormat>Widescreen</PresentationFormat>
  <Paragraphs>187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Aptos Display</vt:lpstr>
      <vt:lpstr>Arial</vt:lpstr>
      <vt:lpstr>Calisto MT</vt:lpstr>
      <vt:lpstr>Office Theme</vt:lpstr>
      <vt:lpstr>Northwestern State University  General Purchasing Forms  Purchasing Department: Ashlee Grayson, Director of Purchasing Akilah Farris, Purchasing Agent LaShonda Burton, Purchasing Administrative Coordinator</vt:lpstr>
      <vt:lpstr>Purchasing Website</vt:lpstr>
      <vt:lpstr>Accounts Payable Voucher</vt:lpstr>
      <vt:lpstr>PowerPoint Presentation</vt:lpstr>
      <vt:lpstr>PowerPoint Presentation</vt:lpstr>
      <vt:lpstr>Direct Pay Form</vt:lpstr>
      <vt:lpstr>PowerPoint Presentation</vt:lpstr>
      <vt:lpstr>PowerPoint Presentation</vt:lpstr>
      <vt:lpstr>Request for Special Meals Form (SMF)</vt:lpstr>
      <vt:lpstr>PowerPoint Presentation</vt:lpstr>
      <vt:lpstr>PowerPoint Presentation</vt:lpstr>
      <vt:lpstr>PO Cancellation/Change Form</vt:lpstr>
      <vt:lpstr>PowerPoint Presentation</vt:lpstr>
      <vt:lpstr>PowerPoint Presentation</vt:lpstr>
      <vt:lpstr>Requisition Worksheet</vt:lpstr>
      <vt:lpstr>PowerPoint Presentation</vt:lpstr>
      <vt:lpstr>PowerPoint Presentation</vt:lpstr>
      <vt:lpstr>Telephone Quotation Tabulation</vt:lpstr>
      <vt:lpstr>Vendor Create/Modification Form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Ashlee Grayson</dc:creator>
  <cp:lastModifiedBy>Ashlee Grayson</cp:lastModifiedBy>
  <cp:revision>84</cp:revision>
  <dcterms:created xsi:type="dcterms:W3CDTF">2026-01-30T16:59:13Z</dcterms:created>
  <dcterms:modified xsi:type="dcterms:W3CDTF">2026-07-30T15:28:20Z</dcterms:modified>
</cp:coreProperties>
</file>