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93" r:id="rId3"/>
    <p:sldId id="291" r:id="rId4"/>
    <p:sldId id="320" r:id="rId5"/>
    <p:sldId id="299" r:id="rId6"/>
    <p:sldId id="321" r:id="rId7"/>
    <p:sldId id="316" r:id="rId8"/>
    <p:sldId id="297" r:id="rId9"/>
    <p:sldId id="319" r:id="rId10"/>
    <p:sldId id="287" r:id="rId11"/>
    <p:sldId id="288" r:id="rId12"/>
    <p:sldId id="295" r:id="rId13"/>
    <p:sldId id="311" r:id="rId14"/>
    <p:sldId id="279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3E6"/>
    <a:srgbClr val="FEF7F0"/>
    <a:srgbClr val="FEF7EF"/>
    <a:srgbClr val="FDF3E7"/>
    <a:srgbClr val="FDF0E2"/>
    <a:srgbClr val="FEF6EE"/>
    <a:srgbClr val="FDF3E8"/>
    <a:srgbClr val="FDF5EC"/>
    <a:srgbClr val="FDF1E3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6247" autoAdjust="0"/>
  </p:normalViewPr>
  <p:slideViewPr>
    <p:cSldViewPr snapToGrid="0">
      <p:cViewPr varScale="1">
        <p:scale>
          <a:sx n="102" d="100"/>
          <a:sy n="102" d="100"/>
        </p:scale>
        <p:origin x="24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udentaid.gov/" TargetMode="Externa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://www.nsula.edu/financialaid" TargetMode="Externa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sula.edu/registrar" TargetMode="External"/><Relationship Id="rId1" Type="http://schemas.openxmlformats.org/officeDocument/2006/relationships/hyperlink" Target="http://www.nsula.edu/financialaid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udentaid.gov/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://www.nsula.edu/financialaid" TargetMode="External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sula.edu/registrar" TargetMode="External"/><Relationship Id="rId1" Type="http://schemas.openxmlformats.org/officeDocument/2006/relationships/hyperlink" Target="http://www.nsula.edu/financialaid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D89783-1CD4-4AD8-932D-F37708718BC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062812-4EE2-4788-8CEE-5A974971031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7030A0"/>
              </a:solidFill>
            </a:rPr>
            <a:t>Students must complete a Free Application for Federal Student Aid (FAFSA) to apply for federal and some state aid (Go Grant, SEOG and Federal Work Study). </a:t>
          </a:r>
          <a:endParaRPr lang="en-US" dirty="0">
            <a:solidFill>
              <a:srgbClr val="7030A0"/>
            </a:solidFill>
          </a:endParaRPr>
        </a:p>
      </dgm:t>
    </dgm:pt>
    <dgm:pt modelId="{F3BB9041-B628-47D0-96CC-9F76263DD67E}" type="parTrans" cxnId="{0EE23CAA-E518-4EA1-8ADD-9343B986EB09}">
      <dgm:prSet/>
      <dgm:spPr/>
      <dgm:t>
        <a:bodyPr/>
        <a:lstStyle/>
        <a:p>
          <a:endParaRPr lang="en-US"/>
        </a:p>
      </dgm:t>
    </dgm:pt>
    <dgm:pt modelId="{D6DB3025-BE08-4D84-A4E5-9F3583BD6024}" type="sibTrans" cxnId="{0EE23CAA-E518-4EA1-8ADD-9343B986EB0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B1CDEE1-524E-460C-96D1-448236B9A83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7030A0"/>
              </a:solidFill>
            </a:rPr>
            <a:t>FAFSA application must be completed each academic year (fall, spring, and summer) online </a:t>
          </a:r>
          <a:r>
            <a:rPr lang="en-US" b="1" dirty="0">
              <a:solidFill>
                <a:srgbClr val="7030A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www.studentaid.gov</a:t>
          </a:r>
          <a:r>
            <a:rPr lang="en-US" b="1" dirty="0">
              <a:solidFill>
                <a:srgbClr val="7030A0"/>
              </a:solidFill>
            </a:rPr>
            <a:t> </a:t>
          </a:r>
          <a:endParaRPr lang="en-US" dirty="0">
            <a:solidFill>
              <a:srgbClr val="7030A0"/>
            </a:solidFill>
          </a:endParaRPr>
        </a:p>
      </dgm:t>
    </dgm:pt>
    <dgm:pt modelId="{7BC14D84-8D9C-44DF-88C4-725BF4CA2324}" type="parTrans" cxnId="{9A85C54F-D666-4F35-91A7-DD88A12DEBDE}">
      <dgm:prSet/>
      <dgm:spPr/>
      <dgm:t>
        <a:bodyPr/>
        <a:lstStyle/>
        <a:p>
          <a:endParaRPr lang="en-US"/>
        </a:p>
      </dgm:t>
    </dgm:pt>
    <dgm:pt modelId="{E30F7816-A742-40C1-9B95-2B0DBBC7CBCF}" type="sibTrans" cxnId="{9A85C54F-D666-4F35-91A7-DD88A12DEBD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1E16026-8E0E-48DC-8732-8215B506CCA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7030A0"/>
              </a:solidFill>
            </a:rPr>
            <a:t>When completing the 2026-2027 FAFSA, family income from the 2024 tax year information is required to determine federal student aid eligibility. </a:t>
          </a:r>
          <a:endParaRPr lang="en-US" dirty="0">
            <a:solidFill>
              <a:srgbClr val="7030A0"/>
            </a:solidFill>
          </a:endParaRPr>
        </a:p>
      </dgm:t>
    </dgm:pt>
    <dgm:pt modelId="{353C840D-A105-40E5-8D1B-E1C273DFA4A3}" type="parTrans" cxnId="{9B84F108-45A6-4605-AFEC-72EBC7611E59}">
      <dgm:prSet/>
      <dgm:spPr/>
      <dgm:t>
        <a:bodyPr/>
        <a:lstStyle/>
        <a:p>
          <a:endParaRPr lang="en-US"/>
        </a:p>
      </dgm:t>
    </dgm:pt>
    <dgm:pt modelId="{2E3EAE37-A11F-419B-8150-D2BE0D21B74B}" type="sibTrans" cxnId="{9B84F108-45A6-4605-AFEC-72EBC7611E5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406EE2E-04F2-4B95-97F1-74B565F0914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7030A0"/>
              </a:solidFill>
            </a:rPr>
            <a:t>FAFSA applications for both 2025-2026 &amp; 2026-2027 academic year are now available! Please be sure to complete for the appropriate academic award year.</a:t>
          </a:r>
          <a:endParaRPr lang="en-US" dirty="0">
            <a:solidFill>
              <a:srgbClr val="7030A0"/>
            </a:solidFill>
          </a:endParaRPr>
        </a:p>
      </dgm:t>
    </dgm:pt>
    <dgm:pt modelId="{13C6718A-022C-4B38-93E3-E28CB576EA7E}" type="parTrans" cxnId="{5937086F-EF20-4EFC-8C6A-F86BB82FA8A5}">
      <dgm:prSet/>
      <dgm:spPr/>
      <dgm:t>
        <a:bodyPr/>
        <a:lstStyle/>
        <a:p>
          <a:endParaRPr lang="en-US"/>
        </a:p>
      </dgm:t>
    </dgm:pt>
    <dgm:pt modelId="{17B8C0E1-0F2C-4054-8E45-85284EE177E3}" type="sibTrans" cxnId="{5937086F-EF20-4EFC-8C6A-F86BB82FA8A5}">
      <dgm:prSet/>
      <dgm:spPr/>
      <dgm:t>
        <a:bodyPr/>
        <a:lstStyle/>
        <a:p>
          <a:endParaRPr lang="en-US"/>
        </a:p>
      </dgm:t>
    </dgm:pt>
    <dgm:pt modelId="{1A1A97C4-910B-42D5-84F0-B3A46AE64FFF}" type="pres">
      <dgm:prSet presAssocID="{DED89783-1CD4-4AD8-932D-F37708718BC8}" presName="vert0" presStyleCnt="0">
        <dgm:presLayoutVars>
          <dgm:dir/>
          <dgm:animOne val="branch"/>
          <dgm:animLvl val="lvl"/>
        </dgm:presLayoutVars>
      </dgm:prSet>
      <dgm:spPr/>
    </dgm:pt>
    <dgm:pt modelId="{089F66E8-87BD-41E1-9B9C-675716814B61}" type="pres">
      <dgm:prSet presAssocID="{70062812-4EE2-4788-8CEE-5A9749710311}" presName="thickLine" presStyleLbl="alignNode1" presStyleIdx="0" presStyleCnt="4"/>
      <dgm:spPr/>
    </dgm:pt>
    <dgm:pt modelId="{7CEFB0DF-3264-497E-96E0-1CFFFEF17CAE}" type="pres">
      <dgm:prSet presAssocID="{70062812-4EE2-4788-8CEE-5A9749710311}" presName="horz1" presStyleCnt="0"/>
      <dgm:spPr/>
    </dgm:pt>
    <dgm:pt modelId="{20F799F0-C617-455F-A215-8CCF9EC70F15}" type="pres">
      <dgm:prSet presAssocID="{70062812-4EE2-4788-8CEE-5A9749710311}" presName="tx1" presStyleLbl="revTx" presStyleIdx="0" presStyleCnt="4"/>
      <dgm:spPr/>
    </dgm:pt>
    <dgm:pt modelId="{938339F8-C71D-4A56-8539-3441BCD22754}" type="pres">
      <dgm:prSet presAssocID="{70062812-4EE2-4788-8CEE-5A9749710311}" presName="vert1" presStyleCnt="0"/>
      <dgm:spPr/>
    </dgm:pt>
    <dgm:pt modelId="{F7B9616F-E8E0-45C1-9DFE-587BAECD88EA}" type="pres">
      <dgm:prSet presAssocID="{1B1CDEE1-524E-460C-96D1-448236B9A838}" presName="thickLine" presStyleLbl="alignNode1" presStyleIdx="1" presStyleCnt="4"/>
      <dgm:spPr/>
    </dgm:pt>
    <dgm:pt modelId="{F5EEFB1F-555E-4730-B5B7-9BB5802D5C9C}" type="pres">
      <dgm:prSet presAssocID="{1B1CDEE1-524E-460C-96D1-448236B9A838}" presName="horz1" presStyleCnt="0"/>
      <dgm:spPr/>
    </dgm:pt>
    <dgm:pt modelId="{58ECB311-5AF8-422D-A7F1-5FAC95B6F2C8}" type="pres">
      <dgm:prSet presAssocID="{1B1CDEE1-524E-460C-96D1-448236B9A838}" presName="tx1" presStyleLbl="revTx" presStyleIdx="1" presStyleCnt="4"/>
      <dgm:spPr/>
    </dgm:pt>
    <dgm:pt modelId="{B898E639-5418-4004-851D-D4AB768A83CE}" type="pres">
      <dgm:prSet presAssocID="{1B1CDEE1-524E-460C-96D1-448236B9A838}" presName="vert1" presStyleCnt="0"/>
      <dgm:spPr/>
    </dgm:pt>
    <dgm:pt modelId="{8E26DB9F-01AC-4E0C-AD8F-412B9AE38169}" type="pres">
      <dgm:prSet presAssocID="{51E16026-8E0E-48DC-8732-8215B506CCA7}" presName="thickLine" presStyleLbl="alignNode1" presStyleIdx="2" presStyleCnt="4"/>
      <dgm:spPr/>
    </dgm:pt>
    <dgm:pt modelId="{6EA5AFF5-41E9-4B0E-B427-5934BD8A3E3D}" type="pres">
      <dgm:prSet presAssocID="{51E16026-8E0E-48DC-8732-8215B506CCA7}" presName="horz1" presStyleCnt="0"/>
      <dgm:spPr/>
    </dgm:pt>
    <dgm:pt modelId="{515B6841-2962-471E-95E7-642B81A36C6A}" type="pres">
      <dgm:prSet presAssocID="{51E16026-8E0E-48DC-8732-8215B506CCA7}" presName="tx1" presStyleLbl="revTx" presStyleIdx="2" presStyleCnt="4"/>
      <dgm:spPr/>
    </dgm:pt>
    <dgm:pt modelId="{6163D350-D8D9-4848-8D8F-EED534B911B4}" type="pres">
      <dgm:prSet presAssocID="{51E16026-8E0E-48DC-8732-8215B506CCA7}" presName="vert1" presStyleCnt="0"/>
      <dgm:spPr/>
    </dgm:pt>
    <dgm:pt modelId="{A146902D-FAEB-40D0-A186-A2DF7FB770E9}" type="pres">
      <dgm:prSet presAssocID="{F406EE2E-04F2-4B95-97F1-74B565F09143}" presName="thickLine" presStyleLbl="alignNode1" presStyleIdx="3" presStyleCnt="4"/>
      <dgm:spPr/>
    </dgm:pt>
    <dgm:pt modelId="{B2E43683-5801-48B6-B9C1-0C09469B1E4D}" type="pres">
      <dgm:prSet presAssocID="{F406EE2E-04F2-4B95-97F1-74B565F09143}" presName="horz1" presStyleCnt="0"/>
      <dgm:spPr/>
    </dgm:pt>
    <dgm:pt modelId="{AE464745-DED8-49BC-BFC8-4B89C676A345}" type="pres">
      <dgm:prSet presAssocID="{F406EE2E-04F2-4B95-97F1-74B565F09143}" presName="tx1" presStyleLbl="revTx" presStyleIdx="3" presStyleCnt="4"/>
      <dgm:spPr/>
    </dgm:pt>
    <dgm:pt modelId="{268F2D08-40B3-4FBB-A051-FC1226347AA6}" type="pres">
      <dgm:prSet presAssocID="{F406EE2E-04F2-4B95-97F1-74B565F09143}" presName="vert1" presStyleCnt="0"/>
      <dgm:spPr/>
    </dgm:pt>
  </dgm:ptLst>
  <dgm:cxnLst>
    <dgm:cxn modelId="{9B84F108-45A6-4605-AFEC-72EBC7611E59}" srcId="{DED89783-1CD4-4AD8-932D-F37708718BC8}" destId="{51E16026-8E0E-48DC-8732-8215B506CCA7}" srcOrd="2" destOrd="0" parTransId="{353C840D-A105-40E5-8D1B-E1C273DFA4A3}" sibTransId="{2E3EAE37-A11F-419B-8150-D2BE0D21B74B}"/>
    <dgm:cxn modelId="{B9981110-F223-4CE4-96B5-486997B4B68E}" type="presOf" srcId="{1B1CDEE1-524E-460C-96D1-448236B9A838}" destId="{58ECB311-5AF8-422D-A7F1-5FAC95B6F2C8}" srcOrd="0" destOrd="0" presId="urn:microsoft.com/office/officeart/2008/layout/LinedList"/>
    <dgm:cxn modelId="{64D8454A-BEEA-48A1-9686-9FFF662BBCC0}" type="presOf" srcId="{70062812-4EE2-4788-8CEE-5A9749710311}" destId="{20F799F0-C617-455F-A215-8CCF9EC70F15}" srcOrd="0" destOrd="0" presId="urn:microsoft.com/office/officeart/2008/layout/LinedList"/>
    <dgm:cxn modelId="{5937086F-EF20-4EFC-8C6A-F86BB82FA8A5}" srcId="{DED89783-1CD4-4AD8-932D-F37708718BC8}" destId="{F406EE2E-04F2-4B95-97F1-74B565F09143}" srcOrd="3" destOrd="0" parTransId="{13C6718A-022C-4B38-93E3-E28CB576EA7E}" sibTransId="{17B8C0E1-0F2C-4054-8E45-85284EE177E3}"/>
    <dgm:cxn modelId="{9A85C54F-D666-4F35-91A7-DD88A12DEBDE}" srcId="{DED89783-1CD4-4AD8-932D-F37708718BC8}" destId="{1B1CDEE1-524E-460C-96D1-448236B9A838}" srcOrd="1" destOrd="0" parTransId="{7BC14D84-8D9C-44DF-88C4-725BF4CA2324}" sibTransId="{E30F7816-A742-40C1-9B95-2B0DBBC7CBCF}"/>
    <dgm:cxn modelId="{6DE99C58-B216-436B-8B8B-678BEE87B756}" type="presOf" srcId="{DED89783-1CD4-4AD8-932D-F37708718BC8}" destId="{1A1A97C4-910B-42D5-84F0-B3A46AE64FFF}" srcOrd="0" destOrd="0" presId="urn:microsoft.com/office/officeart/2008/layout/LinedList"/>
    <dgm:cxn modelId="{9574E895-1029-4B7E-8AB5-AD29BD04C837}" type="presOf" srcId="{F406EE2E-04F2-4B95-97F1-74B565F09143}" destId="{AE464745-DED8-49BC-BFC8-4B89C676A345}" srcOrd="0" destOrd="0" presId="urn:microsoft.com/office/officeart/2008/layout/LinedList"/>
    <dgm:cxn modelId="{0EE23CAA-E518-4EA1-8ADD-9343B986EB09}" srcId="{DED89783-1CD4-4AD8-932D-F37708718BC8}" destId="{70062812-4EE2-4788-8CEE-5A9749710311}" srcOrd="0" destOrd="0" parTransId="{F3BB9041-B628-47D0-96CC-9F76263DD67E}" sibTransId="{D6DB3025-BE08-4D84-A4E5-9F3583BD6024}"/>
    <dgm:cxn modelId="{7BBFCCC7-EBD4-4834-BD27-70EC37FF5FD2}" type="presOf" srcId="{51E16026-8E0E-48DC-8732-8215B506CCA7}" destId="{515B6841-2962-471E-95E7-642B81A36C6A}" srcOrd="0" destOrd="0" presId="urn:microsoft.com/office/officeart/2008/layout/LinedList"/>
    <dgm:cxn modelId="{91B5B4DF-7AD5-42BB-8E80-482EAB4ACE55}" type="presParOf" srcId="{1A1A97C4-910B-42D5-84F0-B3A46AE64FFF}" destId="{089F66E8-87BD-41E1-9B9C-675716814B61}" srcOrd="0" destOrd="0" presId="urn:microsoft.com/office/officeart/2008/layout/LinedList"/>
    <dgm:cxn modelId="{F24188A9-46F3-4B57-A748-2AF0EFEB498E}" type="presParOf" srcId="{1A1A97C4-910B-42D5-84F0-B3A46AE64FFF}" destId="{7CEFB0DF-3264-497E-96E0-1CFFFEF17CAE}" srcOrd="1" destOrd="0" presId="urn:microsoft.com/office/officeart/2008/layout/LinedList"/>
    <dgm:cxn modelId="{F4232C96-5B51-4358-883A-F732F4A933C3}" type="presParOf" srcId="{7CEFB0DF-3264-497E-96E0-1CFFFEF17CAE}" destId="{20F799F0-C617-455F-A215-8CCF9EC70F15}" srcOrd="0" destOrd="0" presId="urn:microsoft.com/office/officeart/2008/layout/LinedList"/>
    <dgm:cxn modelId="{63B08D14-D8EA-4B50-9570-4E399C98EFF6}" type="presParOf" srcId="{7CEFB0DF-3264-497E-96E0-1CFFFEF17CAE}" destId="{938339F8-C71D-4A56-8539-3441BCD22754}" srcOrd="1" destOrd="0" presId="urn:microsoft.com/office/officeart/2008/layout/LinedList"/>
    <dgm:cxn modelId="{50364E96-A07B-492D-B728-EDAAA782EBC8}" type="presParOf" srcId="{1A1A97C4-910B-42D5-84F0-B3A46AE64FFF}" destId="{F7B9616F-E8E0-45C1-9DFE-587BAECD88EA}" srcOrd="2" destOrd="0" presId="urn:microsoft.com/office/officeart/2008/layout/LinedList"/>
    <dgm:cxn modelId="{CD279325-54E9-4104-83A1-6273F7ABCC3A}" type="presParOf" srcId="{1A1A97C4-910B-42D5-84F0-B3A46AE64FFF}" destId="{F5EEFB1F-555E-4730-B5B7-9BB5802D5C9C}" srcOrd="3" destOrd="0" presId="urn:microsoft.com/office/officeart/2008/layout/LinedList"/>
    <dgm:cxn modelId="{FA519A42-55B0-4967-8B79-A9CBDA8DA740}" type="presParOf" srcId="{F5EEFB1F-555E-4730-B5B7-9BB5802D5C9C}" destId="{58ECB311-5AF8-422D-A7F1-5FAC95B6F2C8}" srcOrd="0" destOrd="0" presId="urn:microsoft.com/office/officeart/2008/layout/LinedList"/>
    <dgm:cxn modelId="{A8B9F735-EEBF-4666-816B-E089DB140788}" type="presParOf" srcId="{F5EEFB1F-555E-4730-B5B7-9BB5802D5C9C}" destId="{B898E639-5418-4004-851D-D4AB768A83CE}" srcOrd="1" destOrd="0" presId="urn:microsoft.com/office/officeart/2008/layout/LinedList"/>
    <dgm:cxn modelId="{6FD0A479-751C-4396-8A76-11E93F137400}" type="presParOf" srcId="{1A1A97C4-910B-42D5-84F0-B3A46AE64FFF}" destId="{8E26DB9F-01AC-4E0C-AD8F-412B9AE38169}" srcOrd="4" destOrd="0" presId="urn:microsoft.com/office/officeart/2008/layout/LinedList"/>
    <dgm:cxn modelId="{E8A50654-584B-4256-AE5A-52E2524FDDD1}" type="presParOf" srcId="{1A1A97C4-910B-42D5-84F0-B3A46AE64FFF}" destId="{6EA5AFF5-41E9-4B0E-B427-5934BD8A3E3D}" srcOrd="5" destOrd="0" presId="urn:microsoft.com/office/officeart/2008/layout/LinedList"/>
    <dgm:cxn modelId="{6E26CDF2-5983-479B-B338-35543D1057EA}" type="presParOf" srcId="{6EA5AFF5-41E9-4B0E-B427-5934BD8A3E3D}" destId="{515B6841-2962-471E-95E7-642B81A36C6A}" srcOrd="0" destOrd="0" presId="urn:microsoft.com/office/officeart/2008/layout/LinedList"/>
    <dgm:cxn modelId="{5D252513-D3B7-47A9-8606-0B915C79E3BD}" type="presParOf" srcId="{6EA5AFF5-41E9-4B0E-B427-5934BD8A3E3D}" destId="{6163D350-D8D9-4848-8D8F-EED534B911B4}" srcOrd="1" destOrd="0" presId="urn:microsoft.com/office/officeart/2008/layout/LinedList"/>
    <dgm:cxn modelId="{567E1793-00E0-429A-AC9D-6745B8911B92}" type="presParOf" srcId="{1A1A97C4-910B-42D5-84F0-B3A46AE64FFF}" destId="{A146902D-FAEB-40D0-A186-A2DF7FB770E9}" srcOrd="6" destOrd="0" presId="urn:microsoft.com/office/officeart/2008/layout/LinedList"/>
    <dgm:cxn modelId="{E9E40C62-2083-4A3B-89CA-D9BB9CCA7918}" type="presParOf" srcId="{1A1A97C4-910B-42D5-84F0-B3A46AE64FFF}" destId="{B2E43683-5801-48B6-B9C1-0C09469B1E4D}" srcOrd="7" destOrd="0" presId="urn:microsoft.com/office/officeart/2008/layout/LinedList"/>
    <dgm:cxn modelId="{B979D08C-0B2E-4D04-924F-CEA773F5B83D}" type="presParOf" srcId="{B2E43683-5801-48B6-B9C1-0C09469B1E4D}" destId="{AE464745-DED8-49BC-BFC8-4B89C676A345}" srcOrd="0" destOrd="0" presId="urn:microsoft.com/office/officeart/2008/layout/LinedList"/>
    <dgm:cxn modelId="{AC90B3E7-0086-473C-873D-E5819390F41E}" type="presParOf" srcId="{B2E43683-5801-48B6-B9C1-0C09469B1E4D}" destId="{268F2D08-40B3-4FBB-A051-FC1226347AA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A04520-0C6D-42B2-AA5E-A5E5B73A04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6EECCB-4714-4F7B-8373-4961A0C3A0CA}">
      <dgm:prSet/>
      <dgm:spPr>
        <a:solidFill>
          <a:srgbClr val="7030A0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en-US" b="1" dirty="0">
              <a:solidFill>
                <a:schemeClr val="bg1"/>
              </a:solidFill>
            </a:rPr>
            <a:t>Terms and Conditions (completed within </a:t>
          </a:r>
          <a:r>
            <a:rPr lang="en-US" b="1" dirty="0" err="1">
              <a:solidFill>
                <a:schemeClr val="bg1"/>
              </a:solidFill>
            </a:rPr>
            <a:t>MyNSU</a:t>
          </a:r>
          <a:r>
            <a:rPr lang="en-US" b="1" dirty="0">
              <a:solidFill>
                <a:schemeClr val="bg1"/>
              </a:solidFill>
            </a:rPr>
            <a:t>/VIC – one time only): </a:t>
          </a:r>
        </a:p>
        <a:p>
          <a:pPr algn="ctr">
            <a:spcAft>
              <a:spcPts val="0"/>
            </a:spcAft>
          </a:pPr>
          <a:r>
            <a:rPr lang="en-US" b="1" dirty="0"/>
            <a:t>Available for completion after federal awards are posted.</a:t>
          </a:r>
          <a:endParaRPr lang="en-US" b="1" dirty="0">
            <a:solidFill>
              <a:schemeClr val="bg1"/>
            </a:solidFill>
          </a:endParaRPr>
        </a:p>
      </dgm:t>
    </dgm:pt>
    <dgm:pt modelId="{02822212-6A1F-4147-9CF8-E124896DD03A}" type="parTrans" cxnId="{F5D966F1-897F-4C54-98A9-53AD645E71DF}">
      <dgm:prSet/>
      <dgm:spPr/>
      <dgm:t>
        <a:bodyPr/>
        <a:lstStyle/>
        <a:p>
          <a:endParaRPr lang="en-US"/>
        </a:p>
      </dgm:t>
    </dgm:pt>
    <dgm:pt modelId="{A978E0C6-C9C9-4BD4-8C22-F48397AF82C4}" type="sibTrans" cxnId="{F5D966F1-897F-4C54-98A9-53AD645E71DF}">
      <dgm:prSet/>
      <dgm:spPr/>
      <dgm:t>
        <a:bodyPr/>
        <a:lstStyle/>
        <a:p>
          <a:endParaRPr lang="en-US"/>
        </a:p>
      </dgm:t>
    </dgm:pt>
    <dgm:pt modelId="{A115495F-B3BA-4E69-A17E-7D1D666BBA85}">
      <dgm:prSet custT="1"/>
      <dgm:spPr/>
      <dgm:t>
        <a:bodyPr/>
        <a:lstStyle/>
        <a:p>
          <a:pPr algn="ctr">
            <a:buFontTx/>
            <a:buNone/>
          </a:pPr>
          <a:r>
            <a:rPr lang="en-US" sz="2000" b="1" dirty="0"/>
            <a:t>Important changes that began July 1, 2026, </a:t>
          </a:r>
          <a:r>
            <a:rPr lang="en-US" sz="2000" b="1" i="0" u="sng" dirty="0"/>
            <a:t>for all students </a:t>
          </a:r>
          <a:r>
            <a:rPr lang="en-US" sz="2000" b="1" i="0" u="none" dirty="0"/>
            <a:t>(New &amp; Returning) </a:t>
          </a:r>
          <a:r>
            <a:rPr lang="en-US" sz="2000" b="1" dirty="0"/>
            <a:t>receiving Federal Student Aid:</a:t>
          </a:r>
          <a:endParaRPr lang="en-US" sz="2000" dirty="0"/>
        </a:p>
      </dgm:t>
    </dgm:pt>
    <dgm:pt modelId="{C5E57C1B-5263-486D-811E-11F35B51221D}" type="parTrans" cxnId="{A2DDDE49-030E-4763-BC56-72F062D813FC}">
      <dgm:prSet/>
      <dgm:spPr/>
      <dgm:t>
        <a:bodyPr/>
        <a:lstStyle/>
        <a:p>
          <a:endParaRPr lang="en-US"/>
        </a:p>
      </dgm:t>
    </dgm:pt>
    <dgm:pt modelId="{9AC50A84-1474-46CB-B788-45D5B70572E2}" type="sibTrans" cxnId="{A2DDDE49-030E-4763-BC56-72F062D813FC}">
      <dgm:prSet/>
      <dgm:spPr/>
      <dgm:t>
        <a:bodyPr/>
        <a:lstStyle/>
        <a:p>
          <a:endParaRPr lang="en-US"/>
        </a:p>
      </dgm:t>
    </dgm:pt>
    <dgm:pt modelId="{46A3D9C2-9DC5-4723-A36D-81B2402D0A3B}">
      <dgm:prSet custT="1"/>
      <dgm:spPr/>
      <dgm:t>
        <a:bodyPr/>
        <a:lstStyle/>
        <a:p>
          <a:pPr algn="l"/>
          <a:r>
            <a:rPr lang="en-US" sz="2000" b="1" dirty="0"/>
            <a:t>Parent Plus yearly ($20,000) &amp; lifetime limits ($65,000) per each dependent student.</a:t>
          </a:r>
          <a:endParaRPr lang="en-US" sz="2000" dirty="0"/>
        </a:p>
      </dgm:t>
    </dgm:pt>
    <dgm:pt modelId="{5A522EA8-6946-4E1F-AD3C-737832E06535}" type="parTrans" cxnId="{CE94FE90-D546-4BF9-88F0-B9764D4B4CEE}">
      <dgm:prSet/>
      <dgm:spPr/>
      <dgm:t>
        <a:bodyPr/>
        <a:lstStyle/>
        <a:p>
          <a:endParaRPr lang="en-US"/>
        </a:p>
      </dgm:t>
    </dgm:pt>
    <dgm:pt modelId="{39E27FDB-98B6-455B-932E-CA3639F76064}" type="sibTrans" cxnId="{CE94FE90-D546-4BF9-88F0-B9764D4B4CEE}">
      <dgm:prSet/>
      <dgm:spPr/>
      <dgm:t>
        <a:bodyPr/>
        <a:lstStyle/>
        <a:p>
          <a:endParaRPr lang="en-US"/>
        </a:p>
      </dgm:t>
    </dgm:pt>
    <dgm:pt modelId="{E226B250-48C1-450F-B0ED-5492E69AD083}">
      <dgm:prSet custT="1"/>
      <dgm:spPr/>
      <dgm:t>
        <a:bodyPr/>
        <a:lstStyle/>
        <a:p>
          <a:pPr algn="l"/>
          <a:r>
            <a:rPr lang="en-US" sz="2000" b="1" dirty="0"/>
            <a:t>Student loan reduction for fewer than full-time hours including drop or withdrawn courses.</a:t>
          </a:r>
          <a:endParaRPr lang="en-US" sz="2000" dirty="0"/>
        </a:p>
      </dgm:t>
    </dgm:pt>
    <dgm:pt modelId="{8DA6C22C-8002-4FBA-A2EB-DD3C7968D80F}" type="parTrans" cxnId="{166AC0CB-DCD9-4C4B-A09E-8C0D877A2756}">
      <dgm:prSet/>
      <dgm:spPr/>
      <dgm:t>
        <a:bodyPr/>
        <a:lstStyle/>
        <a:p>
          <a:endParaRPr lang="en-US"/>
        </a:p>
      </dgm:t>
    </dgm:pt>
    <dgm:pt modelId="{34EFF0DD-6C63-4D87-BE89-9B21A1D82B8C}" type="sibTrans" cxnId="{166AC0CB-DCD9-4C4B-A09E-8C0D877A2756}">
      <dgm:prSet/>
      <dgm:spPr/>
      <dgm:t>
        <a:bodyPr/>
        <a:lstStyle/>
        <a:p>
          <a:endParaRPr lang="en-US"/>
        </a:p>
      </dgm:t>
    </dgm:pt>
    <dgm:pt modelId="{CEFEB328-D2E5-41DA-B23D-CD0CE98B75F0}">
      <dgm:prSet/>
      <dgm:spPr>
        <a:solidFill>
          <a:srgbClr val="7030A0"/>
        </a:solidFill>
      </dgm:spPr>
      <dgm:t>
        <a:bodyPr/>
        <a:lstStyle/>
        <a:p>
          <a:pPr algn="ctr"/>
          <a:r>
            <a:rPr lang="en-US" b="1" dirty="0">
              <a:solidFill>
                <a:schemeClr val="bg1"/>
              </a:solidFill>
            </a:rPr>
            <a:t>Title IV Authorization Form (completed within </a:t>
          </a:r>
          <a:r>
            <a:rPr lang="en-US" b="1" dirty="0" err="1">
              <a:solidFill>
                <a:schemeClr val="bg1"/>
              </a:solidFill>
            </a:rPr>
            <a:t>MyNSU</a:t>
          </a:r>
          <a:r>
            <a:rPr lang="en-US" b="1" dirty="0">
              <a:solidFill>
                <a:schemeClr val="bg1"/>
              </a:solidFill>
            </a:rPr>
            <a:t>/VIC – one time only) </a:t>
          </a:r>
        </a:p>
      </dgm:t>
    </dgm:pt>
    <dgm:pt modelId="{538AC220-0F67-4B93-8819-6333BF7778E3}" type="parTrans" cxnId="{9A5A8A2E-CB7C-409D-AC17-59459A966397}">
      <dgm:prSet/>
      <dgm:spPr/>
      <dgm:t>
        <a:bodyPr/>
        <a:lstStyle/>
        <a:p>
          <a:endParaRPr lang="en-US"/>
        </a:p>
      </dgm:t>
    </dgm:pt>
    <dgm:pt modelId="{A2F0ED0F-0DFB-419D-B3F9-8FFC5978E984}" type="sibTrans" cxnId="{9A5A8A2E-CB7C-409D-AC17-59459A966397}">
      <dgm:prSet/>
      <dgm:spPr/>
      <dgm:t>
        <a:bodyPr/>
        <a:lstStyle/>
        <a:p>
          <a:endParaRPr lang="en-US"/>
        </a:p>
      </dgm:t>
    </dgm:pt>
    <dgm:pt modelId="{96C45E05-990C-445E-B491-CB14D980CB7B}">
      <dgm:prSet/>
      <dgm:spPr>
        <a:solidFill>
          <a:srgbClr val="7030A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The Federal Government may select the students FAFSA application for a review process known as </a:t>
          </a:r>
          <a:r>
            <a:rPr lang="en-US" b="1" i="1" dirty="0">
              <a:solidFill>
                <a:schemeClr val="bg1"/>
              </a:solidFill>
            </a:rPr>
            <a:t>Verification</a:t>
          </a:r>
          <a:r>
            <a:rPr lang="en-US" b="1" dirty="0">
              <a:solidFill>
                <a:schemeClr val="bg1"/>
              </a:solidFill>
            </a:rPr>
            <a:t> that requires FA Staff to verify the accuracy of the FAFSA application.</a:t>
          </a:r>
        </a:p>
      </dgm:t>
    </dgm:pt>
    <dgm:pt modelId="{71F15DCD-397A-4738-A060-F49810AFC692}" type="parTrans" cxnId="{58D8350B-FBE8-4C95-AB9F-6CF3740A9CDB}">
      <dgm:prSet/>
      <dgm:spPr/>
      <dgm:t>
        <a:bodyPr/>
        <a:lstStyle/>
        <a:p>
          <a:endParaRPr lang="en-US"/>
        </a:p>
      </dgm:t>
    </dgm:pt>
    <dgm:pt modelId="{52AE97A8-0227-47BB-A7EB-3C9C9871DE09}" type="sibTrans" cxnId="{58D8350B-FBE8-4C95-AB9F-6CF3740A9CDB}">
      <dgm:prSet/>
      <dgm:spPr/>
      <dgm:t>
        <a:bodyPr/>
        <a:lstStyle/>
        <a:p>
          <a:endParaRPr lang="en-US"/>
        </a:p>
      </dgm:t>
    </dgm:pt>
    <dgm:pt modelId="{BF4139B4-9190-42C2-820E-9556FFB20396}">
      <dgm:prSet custT="1"/>
      <dgm:spPr/>
      <dgm:t>
        <a:bodyPr/>
        <a:lstStyle/>
        <a:p>
          <a:r>
            <a:rPr lang="en-US" sz="2000" b="1" dirty="0"/>
            <a:t>Students and parents will be required in some cases to submit tax/wage information as well as other documentation to verify the data reported on the FAFSA. </a:t>
          </a:r>
        </a:p>
      </dgm:t>
    </dgm:pt>
    <dgm:pt modelId="{8AF92E32-BDF3-49AF-A0ED-D512ED766EA4}" type="parTrans" cxnId="{9094EE00-EC31-4DD8-BC27-309A73481954}">
      <dgm:prSet/>
      <dgm:spPr/>
      <dgm:t>
        <a:bodyPr/>
        <a:lstStyle/>
        <a:p>
          <a:endParaRPr lang="en-US"/>
        </a:p>
      </dgm:t>
    </dgm:pt>
    <dgm:pt modelId="{C813F744-C60D-44C9-855F-D3C3DE030A84}" type="sibTrans" cxnId="{9094EE00-EC31-4DD8-BC27-309A73481954}">
      <dgm:prSet/>
      <dgm:spPr/>
      <dgm:t>
        <a:bodyPr/>
        <a:lstStyle/>
        <a:p>
          <a:endParaRPr lang="en-US"/>
        </a:p>
      </dgm:t>
    </dgm:pt>
    <dgm:pt modelId="{1EB4D5D2-245B-4E32-A3F3-E00D95614EDF}">
      <dgm:prSet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Students will be notified via email of the required documentation needed for any verification review</a:t>
          </a:r>
          <a:endParaRPr lang="en-US" sz="2000" b="1" dirty="0"/>
        </a:p>
      </dgm:t>
    </dgm:pt>
    <dgm:pt modelId="{FD0A48E8-C1C9-483E-AFAD-31A97178DDD8}" type="parTrans" cxnId="{B369D5D9-82C4-4C3F-BAB7-CEA13ECF493E}">
      <dgm:prSet/>
      <dgm:spPr/>
      <dgm:t>
        <a:bodyPr/>
        <a:lstStyle/>
        <a:p>
          <a:endParaRPr lang="en-US"/>
        </a:p>
      </dgm:t>
    </dgm:pt>
    <dgm:pt modelId="{DFF33713-1434-48E5-9062-7F8663BBC99C}" type="sibTrans" cxnId="{B369D5D9-82C4-4C3F-BAB7-CEA13ECF493E}">
      <dgm:prSet/>
      <dgm:spPr/>
      <dgm:t>
        <a:bodyPr/>
        <a:lstStyle/>
        <a:p>
          <a:endParaRPr lang="en-US"/>
        </a:p>
      </dgm:t>
    </dgm:pt>
    <dgm:pt modelId="{5E4F55E6-A043-42D9-A30F-4331E14D86F0}" type="pres">
      <dgm:prSet presAssocID="{23A04520-0C6D-42B2-AA5E-A5E5B73A0418}" presName="linear" presStyleCnt="0">
        <dgm:presLayoutVars>
          <dgm:animLvl val="lvl"/>
          <dgm:resizeHandles val="exact"/>
        </dgm:presLayoutVars>
      </dgm:prSet>
      <dgm:spPr/>
    </dgm:pt>
    <dgm:pt modelId="{63F0429F-6AA4-4237-93A1-0743A8211BB0}" type="pres">
      <dgm:prSet presAssocID="{5A6EECCB-4714-4F7B-8373-4961A0C3A0C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ADDC020-2EFF-4AA3-AB9E-B9958A001BDB}" type="pres">
      <dgm:prSet presAssocID="{5A6EECCB-4714-4F7B-8373-4961A0C3A0CA}" presName="childText" presStyleLbl="revTx" presStyleIdx="0" presStyleCnt="2">
        <dgm:presLayoutVars>
          <dgm:bulletEnabled val="1"/>
        </dgm:presLayoutVars>
      </dgm:prSet>
      <dgm:spPr/>
    </dgm:pt>
    <dgm:pt modelId="{96A121B0-904C-45F1-8645-DF853AA3427D}" type="pres">
      <dgm:prSet presAssocID="{CEFEB328-D2E5-41DA-B23D-CD0CE98B75F0}" presName="parentText" presStyleLbl="node1" presStyleIdx="1" presStyleCnt="3" custLinFactNeighborY="40916">
        <dgm:presLayoutVars>
          <dgm:chMax val="0"/>
          <dgm:bulletEnabled val="1"/>
        </dgm:presLayoutVars>
      </dgm:prSet>
      <dgm:spPr/>
    </dgm:pt>
    <dgm:pt modelId="{0440C076-ACE1-41EE-9D09-E98785A7762A}" type="pres">
      <dgm:prSet presAssocID="{A2F0ED0F-0DFB-419D-B3F9-8FFC5978E984}" presName="spacer" presStyleCnt="0"/>
      <dgm:spPr/>
    </dgm:pt>
    <dgm:pt modelId="{92355C9C-9CFF-4CFD-95E8-A28549AC7F49}" type="pres">
      <dgm:prSet presAssocID="{96C45E05-990C-445E-B491-CB14D980CB7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081169B-3426-4349-984E-03EB40F570D5}" type="pres">
      <dgm:prSet presAssocID="{96C45E05-990C-445E-B491-CB14D980CB7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9094EE00-EC31-4DD8-BC27-309A73481954}" srcId="{96C45E05-990C-445E-B491-CB14D980CB7B}" destId="{BF4139B4-9190-42C2-820E-9556FFB20396}" srcOrd="0" destOrd="0" parTransId="{8AF92E32-BDF3-49AF-A0ED-D512ED766EA4}" sibTransId="{C813F744-C60D-44C9-855F-D3C3DE030A84}"/>
    <dgm:cxn modelId="{58D8350B-FBE8-4C95-AB9F-6CF3740A9CDB}" srcId="{23A04520-0C6D-42B2-AA5E-A5E5B73A0418}" destId="{96C45E05-990C-445E-B491-CB14D980CB7B}" srcOrd="2" destOrd="0" parTransId="{71F15DCD-397A-4738-A060-F49810AFC692}" sibTransId="{52AE97A8-0227-47BB-A7EB-3C9C9871DE09}"/>
    <dgm:cxn modelId="{E9759912-4986-4FE1-9A01-DE83122F94F8}" type="presOf" srcId="{A115495F-B3BA-4E69-A17E-7D1D666BBA85}" destId="{0ADDC020-2EFF-4AA3-AB9E-B9958A001BDB}" srcOrd="0" destOrd="0" presId="urn:microsoft.com/office/officeart/2005/8/layout/vList2"/>
    <dgm:cxn modelId="{9A5A8A2E-CB7C-409D-AC17-59459A966397}" srcId="{23A04520-0C6D-42B2-AA5E-A5E5B73A0418}" destId="{CEFEB328-D2E5-41DA-B23D-CD0CE98B75F0}" srcOrd="1" destOrd="0" parTransId="{538AC220-0F67-4B93-8819-6333BF7778E3}" sibTransId="{A2F0ED0F-0DFB-419D-B3F9-8FFC5978E984}"/>
    <dgm:cxn modelId="{2620AA48-0F3C-4E66-A06B-5E7AA8F5BF39}" type="presOf" srcId="{23A04520-0C6D-42B2-AA5E-A5E5B73A0418}" destId="{5E4F55E6-A043-42D9-A30F-4331E14D86F0}" srcOrd="0" destOrd="0" presId="urn:microsoft.com/office/officeart/2005/8/layout/vList2"/>
    <dgm:cxn modelId="{A2DDDE49-030E-4763-BC56-72F062D813FC}" srcId="{5A6EECCB-4714-4F7B-8373-4961A0C3A0CA}" destId="{A115495F-B3BA-4E69-A17E-7D1D666BBA85}" srcOrd="0" destOrd="0" parTransId="{C5E57C1B-5263-486D-811E-11F35B51221D}" sibTransId="{9AC50A84-1474-46CB-B788-45D5B70572E2}"/>
    <dgm:cxn modelId="{1A91154B-B6EE-4DF0-B93C-94195612AE1A}" type="presOf" srcId="{46A3D9C2-9DC5-4723-A36D-81B2402D0A3B}" destId="{0ADDC020-2EFF-4AA3-AB9E-B9958A001BDB}" srcOrd="0" destOrd="1" presId="urn:microsoft.com/office/officeart/2005/8/layout/vList2"/>
    <dgm:cxn modelId="{43483185-4EC1-4273-AEE7-2AA345DB142E}" type="presOf" srcId="{5A6EECCB-4714-4F7B-8373-4961A0C3A0CA}" destId="{63F0429F-6AA4-4237-93A1-0743A8211BB0}" srcOrd="0" destOrd="0" presId="urn:microsoft.com/office/officeart/2005/8/layout/vList2"/>
    <dgm:cxn modelId="{DAF27D89-DE9F-4C7F-8B27-EE06E5F3CCD8}" type="presOf" srcId="{96C45E05-990C-445E-B491-CB14D980CB7B}" destId="{92355C9C-9CFF-4CFD-95E8-A28549AC7F49}" srcOrd="0" destOrd="0" presId="urn:microsoft.com/office/officeart/2005/8/layout/vList2"/>
    <dgm:cxn modelId="{CAAE558A-5CE4-403E-99EA-1C24342E85D2}" type="presOf" srcId="{BF4139B4-9190-42C2-820E-9556FFB20396}" destId="{F081169B-3426-4349-984E-03EB40F570D5}" srcOrd="0" destOrd="0" presId="urn:microsoft.com/office/officeart/2005/8/layout/vList2"/>
    <dgm:cxn modelId="{CE94FE90-D546-4BF9-88F0-B9764D4B4CEE}" srcId="{A115495F-B3BA-4E69-A17E-7D1D666BBA85}" destId="{46A3D9C2-9DC5-4723-A36D-81B2402D0A3B}" srcOrd="0" destOrd="0" parTransId="{5A522EA8-6946-4E1F-AD3C-737832E06535}" sibTransId="{39E27FDB-98B6-455B-932E-CA3639F76064}"/>
    <dgm:cxn modelId="{8C2A8491-D07C-4FC2-A829-B95EB57C81BB}" type="presOf" srcId="{E226B250-48C1-450F-B0ED-5492E69AD083}" destId="{0ADDC020-2EFF-4AA3-AB9E-B9958A001BDB}" srcOrd="0" destOrd="2" presId="urn:microsoft.com/office/officeart/2005/8/layout/vList2"/>
    <dgm:cxn modelId="{A521F4B9-9AEE-4939-A9D8-4FA4647C2448}" type="presOf" srcId="{1EB4D5D2-245B-4E32-A3F3-E00D95614EDF}" destId="{F081169B-3426-4349-984E-03EB40F570D5}" srcOrd="0" destOrd="1" presId="urn:microsoft.com/office/officeart/2005/8/layout/vList2"/>
    <dgm:cxn modelId="{4A5142BE-5724-404D-8A6D-BFBCFCEB166D}" type="presOf" srcId="{CEFEB328-D2E5-41DA-B23D-CD0CE98B75F0}" destId="{96A121B0-904C-45F1-8645-DF853AA3427D}" srcOrd="0" destOrd="0" presId="urn:microsoft.com/office/officeart/2005/8/layout/vList2"/>
    <dgm:cxn modelId="{166AC0CB-DCD9-4C4B-A09E-8C0D877A2756}" srcId="{A115495F-B3BA-4E69-A17E-7D1D666BBA85}" destId="{E226B250-48C1-450F-B0ED-5492E69AD083}" srcOrd="1" destOrd="0" parTransId="{8DA6C22C-8002-4FBA-A2EB-DD3C7968D80F}" sibTransId="{34EFF0DD-6C63-4D87-BE89-9B21A1D82B8C}"/>
    <dgm:cxn modelId="{B369D5D9-82C4-4C3F-BAB7-CEA13ECF493E}" srcId="{96C45E05-990C-445E-B491-CB14D980CB7B}" destId="{1EB4D5D2-245B-4E32-A3F3-E00D95614EDF}" srcOrd="1" destOrd="0" parTransId="{FD0A48E8-C1C9-483E-AFAD-31A97178DDD8}" sibTransId="{DFF33713-1434-48E5-9062-7F8663BBC99C}"/>
    <dgm:cxn modelId="{F5D966F1-897F-4C54-98A9-53AD645E71DF}" srcId="{23A04520-0C6D-42B2-AA5E-A5E5B73A0418}" destId="{5A6EECCB-4714-4F7B-8373-4961A0C3A0CA}" srcOrd="0" destOrd="0" parTransId="{02822212-6A1F-4147-9CF8-E124896DD03A}" sibTransId="{A978E0C6-C9C9-4BD4-8C22-F48397AF82C4}"/>
    <dgm:cxn modelId="{35CB1156-7CEC-4610-8543-6A347BEA3339}" type="presParOf" srcId="{5E4F55E6-A043-42D9-A30F-4331E14D86F0}" destId="{63F0429F-6AA4-4237-93A1-0743A8211BB0}" srcOrd="0" destOrd="0" presId="urn:microsoft.com/office/officeart/2005/8/layout/vList2"/>
    <dgm:cxn modelId="{FEB2BDE9-1312-4BB1-8575-27847B542C81}" type="presParOf" srcId="{5E4F55E6-A043-42D9-A30F-4331E14D86F0}" destId="{0ADDC020-2EFF-4AA3-AB9E-B9958A001BDB}" srcOrd="1" destOrd="0" presId="urn:microsoft.com/office/officeart/2005/8/layout/vList2"/>
    <dgm:cxn modelId="{85985BE4-D2AD-4051-A7D2-B9EC8F33F2EE}" type="presParOf" srcId="{5E4F55E6-A043-42D9-A30F-4331E14D86F0}" destId="{96A121B0-904C-45F1-8645-DF853AA3427D}" srcOrd="2" destOrd="0" presId="urn:microsoft.com/office/officeart/2005/8/layout/vList2"/>
    <dgm:cxn modelId="{E731DA7F-F431-4905-ABD4-66EB424A8656}" type="presParOf" srcId="{5E4F55E6-A043-42D9-A30F-4331E14D86F0}" destId="{0440C076-ACE1-41EE-9D09-E98785A7762A}" srcOrd="3" destOrd="0" presId="urn:microsoft.com/office/officeart/2005/8/layout/vList2"/>
    <dgm:cxn modelId="{3A4AA4A2-6554-4858-8C99-5F9C603722DD}" type="presParOf" srcId="{5E4F55E6-A043-42D9-A30F-4331E14D86F0}" destId="{92355C9C-9CFF-4CFD-95E8-A28549AC7F49}" srcOrd="4" destOrd="0" presId="urn:microsoft.com/office/officeart/2005/8/layout/vList2"/>
    <dgm:cxn modelId="{A73A7B85-A916-47C0-AD3A-5C877E34EDB5}" type="presParOf" srcId="{5E4F55E6-A043-42D9-A30F-4331E14D86F0}" destId="{F081169B-3426-4349-984E-03EB40F570D5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20F130-1F32-4CC9-950B-5AA4D384EB9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41E13-D328-4BD6-93F2-9C00F53F983C}">
      <dgm:prSet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3000" b="1" dirty="0">
              <a:solidFill>
                <a:srgbClr val="552579"/>
              </a:solidFill>
            </a:rPr>
            <a:t>The Intent to Attend will be available during the first 7 days of class via </a:t>
          </a:r>
          <a:r>
            <a:rPr lang="en-US" sz="3000" b="1" dirty="0" err="1">
              <a:solidFill>
                <a:srgbClr val="552579"/>
              </a:solidFill>
            </a:rPr>
            <a:t>MyNSU</a:t>
          </a:r>
          <a:r>
            <a:rPr lang="en-US" sz="3000" b="1" dirty="0">
              <a:solidFill>
                <a:srgbClr val="552579"/>
              </a:solidFill>
            </a:rPr>
            <a:t>/VIC – to be completed </a:t>
          </a:r>
          <a:r>
            <a:rPr lang="en-US" sz="3000" b="1" u="sng" dirty="0">
              <a:solidFill>
                <a:srgbClr val="552579"/>
              </a:solidFill>
            </a:rPr>
            <a:t>every</a:t>
          </a:r>
          <a:r>
            <a:rPr lang="en-US" sz="3000" b="1" dirty="0">
              <a:solidFill>
                <a:srgbClr val="552579"/>
              </a:solidFill>
            </a:rPr>
            <a:t> semester</a:t>
          </a:r>
        </a:p>
      </dgm:t>
    </dgm:pt>
    <dgm:pt modelId="{EF809A56-FFDB-4E49-81BA-A841F3000201}" type="parTrans" cxnId="{5AB8F39C-4067-4F19-923F-C98DBEDE5976}">
      <dgm:prSet/>
      <dgm:spPr/>
      <dgm:t>
        <a:bodyPr/>
        <a:lstStyle/>
        <a:p>
          <a:endParaRPr lang="en-US">
            <a:solidFill>
              <a:srgbClr val="552579"/>
            </a:solidFill>
          </a:endParaRPr>
        </a:p>
      </dgm:t>
    </dgm:pt>
    <dgm:pt modelId="{18CB55E0-8C7C-4654-9F5E-045551C39223}" type="sibTrans" cxnId="{5AB8F39C-4067-4F19-923F-C98DBEDE5976}">
      <dgm:prSet/>
      <dgm:spPr/>
      <dgm:t>
        <a:bodyPr/>
        <a:lstStyle/>
        <a:p>
          <a:endParaRPr lang="en-US">
            <a:solidFill>
              <a:srgbClr val="552579"/>
            </a:solidFill>
          </a:endParaRPr>
        </a:p>
      </dgm:t>
    </dgm:pt>
    <dgm:pt modelId="{6B6FB73E-0BDD-4326-A903-2D482BADB1EE}">
      <dgm:prSet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3000" b="1" dirty="0">
              <a:solidFill>
                <a:srgbClr val="552579"/>
              </a:solidFill>
            </a:rPr>
            <a:t>Aid will not disburse to a students account until the student has verified, they will be attending their scheduled courses </a:t>
          </a:r>
        </a:p>
      </dgm:t>
    </dgm:pt>
    <dgm:pt modelId="{A7328BC9-4F69-4538-9046-E8BEF9791704}" type="parTrans" cxnId="{7C4BCCF1-2543-46DB-90DA-E3F97AF928FF}">
      <dgm:prSet/>
      <dgm:spPr/>
      <dgm:t>
        <a:bodyPr/>
        <a:lstStyle/>
        <a:p>
          <a:endParaRPr lang="en-US">
            <a:solidFill>
              <a:srgbClr val="552579"/>
            </a:solidFill>
          </a:endParaRPr>
        </a:p>
      </dgm:t>
    </dgm:pt>
    <dgm:pt modelId="{438A3A67-8CFA-4213-81EE-27CCFBAAB4B1}" type="sibTrans" cxnId="{7C4BCCF1-2543-46DB-90DA-E3F97AF928FF}">
      <dgm:prSet/>
      <dgm:spPr/>
      <dgm:t>
        <a:bodyPr/>
        <a:lstStyle/>
        <a:p>
          <a:endParaRPr lang="en-US">
            <a:solidFill>
              <a:srgbClr val="552579"/>
            </a:solidFill>
          </a:endParaRPr>
        </a:p>
      </dgm:t>
    </dgm:pt>
    <dgm:pt modelId="{632DFA54-5842-4DE3-8102-EEB074778D0D}">
      <dgm:prSet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3000" b="1" dirty="0">
              <a:solidFill>
                <a:srgbClr val="552579"/>
              </a:solidFill>
            </a:rPr>
            <a:t>Students who have not completed the Intent To Attend within the first 7 days of classes will have their courses cancelled thereafter </a:t>
          </a:r>
        </a:p>
      </dgm:t>
    </dgm:pt>
    <dgm:pt modelId="{44BFA014-9AC8-4DD1-B97F-D5DE583D65FA}" type="parTrans" cxnId="{C8200C10-5A95-4461-9E17-4B8F1CD691ED}">
      <dgm:prSet/>
      <dgm:spPr/>
      <dgm:t>
        <a:bodyPr/>
        <a:lstStyle/>
        <a:p>
          <a:endParaRPr lang="en-US">
            <a:solidFill>
              <a:srgbClr val="552579"/>
            </a:solidFill>
          </a:endParaRPr>
        </a:p>
      </dgm:t>
    </dgm:pt>
    <dgm:pt modelId="{1C34A71B-1A2B-4ED7-AE88-606DB0676493}" type="sibTrans" cxnId="{C8200C10-5A95-4461-9E17-4B8F1CD691ED}">
      <dgm:prSet/>
      <dgm:spPr/>
      <dgm:t>
        <a:bodyPr/>
        <a:lstStyle/>
        <a:p>
          <a:endParaRPr lang="en-US">
            <a:solidFill>
              <a:srgbClr val="552579"/>
            </a:solidFill>
          </a:endParaRPr>
        </a:p>
      </dgm:t>
    </dgm:pt>
    <dgm:pt modelId="{2F84FF35-2E20-456A-9A31-6BF04E69EDA7}">
      <dgm:prSet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3000" b="1" dirty="0">
              <a:solidFill>
                <a:srgbClr val="552579"/>
              </a:solidFill>
            </a:rPr>
            <a:t>Students who do not have enough aid to cover their total account balance will be required to complete a promissory agreement with NSU during the Intent to Attend process.  </a:t>
          </a:r>
        </a:p>
      </dgm:t>
    </dgm:pt>
    <dgm:pt modelId="{38D90AA4-7466-46BF-A1C8-8D29B7651BFC}" type="parTrans" cxnId="{4966F5B0-7EE5-469C-AAD2-6C0322D79321}">
      <dgm:prSet/>
      <dgm:spPr/>
      <dgm:t>
        <a:bodyPr/>
        <a:lstStyle/>
        <a:p>
          <a:endParaRPr lang="en-US">
            <a:solidFill>
              <a:srgbClr val="552579"/>
            </a:solidFill>
          </a:endParaRPr>
        </a:p>
      </dgm:t>
    </dgm:pt>
    <dgm:pt modelId="{34EE6E76-4C23-4BB9-88B3-2C60AB6E9109}" type="sibTrans" cxnId="{4966F5B0-7EE5-469C-AAD2-6C0322D79321}">
      <dgm:prSet/>
      <dgm:spPr/>
      <dgm:t>
        <a:bodyPr/>
        <a:lstStyle/>
        <a:p>
          <a:endParaRPr lang="en-US">
            <a:solidFill>
              <a:srgbClr val="552579"/>
            </a:solidFill>
          </a:endParaRPr>
        </a:p>
      </dgm:t>
    </dgm:pt>
    <dgm:pt modelId="{F1ED77D1-629D-4297-82EB-AF306F66F9AD}" type="pres">
      <dgm:prSet presAssocID="{6E20F130-1F32-4CC9-950B-5AA4D384EB9F}" presName="linear" presStyleCnt="0">
        <dgm:presLayoutVars>
          <dgm:animLvl val="lvl"/>
          <dgm:resizeHandles val="exact"/>
        </dgm:presLayoutVars>
      </dgm:prSet>
      <dgm:spPr/>
    </dgm:pt>
    <dgm:pt modelId="{EA69F89A-91ED-4F56-9E01-1A2D4562C072}" type="pres">
      <dgm:prSet presAssocID="{2FE41E13-D328-4BD6-93F2-9C00F53F983C}" presName="parentText" presStyleLbl="node1" presStyleIdx="0" presStyleCnt="4" custLinFactY="1103" custLinFactNeighborX="0" custLinFactNeighborY="100000">
        <dgm:presLayoutVars>
          <dgm:chMax val="0"/>
          <dgm:bulletEnabled val="1"/>
        </dgm:presLayoutVars>
      </dgm:prSet>
      <dgm:spPr/>
    </dgm:pt>
    <dgm:pt modelId="{DC325736-D377-41A8-A59A-8C5475D6B0C0}" type="pres">
      <dgm:prSet presAssocID="{18CB55E0-8C7C-4654-9F5E-045551C39223}" presName="spacer" presStyleCnt="0"/>
      <dgm:spPr/>
    </dgm:pt>
    <dgm:pt modelId="{B2C8C7F4-CB8D-44E0-A9B8-F0C6C09E4B36}" type="pres">
      <dgm:prSet presAssocID="{6B6FB73E-0BDD-4326-A903-2D482BADB1EE}" presName="parentText" presStyleLbl="node1" presStyleIdx="1" presStyleCnt="4" custLinFactY="3748" custLinFactNeighborX="339" custLinFactNeighborY="100000">
        <dgm:presLayoutVars>
          <dgm:chMax val="0"/>
          <dgm:bulletEnabled val="1"/>
        </dgm:presLayoutVars>
      </dgm:prSet>
      <dgm:spPr/>
    </dgm:pt>
    <dgm:pt modelId="{F80062F9-D778-49BD-83ED-B442E438D4DD}" type="pres">
      <dgm:prSet presAssocID="{438A3A67-8CFA-4213-81EE-27CCFBAAB4B1}" presName="spacer" presStyleCnt="0"/>
      <dgm:spPr/>
    </dgm:pt>
    <dgm:pt modelId="{0DF13D32-A512-425C-8D2C-C24590509505}" type="pres">
      <dgm:prSet presAssocID="{632DFA54-5842-4DE3-8102-EEB074778D0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007414A-094E-45DF-BEC2-332D2A17476B}" type="pres">
      <dgm:prSet presAssocID="{1C34A71B-1A2B-4ED7-AE88-606DB0676493}" presName="spacer" presStyleCnt="0"/>
      <dgm:spPr/>
    </dgm:pt>
    <dgm:pt modelId="{AF7F4430-403C-4BBD-AC5A-9D98C850E8B8}" type="pres">
      <dgm:prSet presAssocID="{2F84FF35-2E20-456A-9A31-6BF04E69EDA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8200C10-5A95-4461-9E17-4B8F1CD691ED}" srcId="{6E20F130-1F32-4CC9-950B-5AA4D384EB9F}" destId="{632DFA54-5842-4DE3-8102-EEB074778D0D}" srcOrd="2" destOrd="0" parTransId="{44BFA014-9AC8-4DD1-B97F-D5DE583D65FA}" sibTransId="{1C34A71B-1A2B-4ED7-AE88-606DB0676493}"/>
    <dgm:cxn modelId="{9E0E4B10-85EB-4784-ACB5-3C25F11182B3}" type="presOf" srcId="{2FE41E13-D328-4BD6-93F2-9C00F53F983C}" destId="{EA69F89A-91ED-4F56-9E01-1A2D4562C072}" srcOrd="0" destOrd="0" presId="urn:microsoft.com/office/officeart/2005/8/layout/vList2"/>
    <dgm:cxn modelId="{97FCDF4B-F760-43AE-BE74-B5AC71263EB2}" type="presOf" srcId="{6B6FB73E-0BDD-4326-A903-2D482BADB1EE}" destId="{B2C8C7F4-CB8D-44E0-A9B8-F0C6C09E4B36}" srcOrd="0" destOrd="0" presId="urn:microsoft.com/office/officeart/2005/8/layout/vList2"/>
    <dgm:cxn modelId="{AFC12173-5236-4FB9-BE57-B1F7C236D7E7}" type="presOf" srcId="{6E20F130-1F32-4CC9-950B-5AA4D384EB9F}" destId="{F1ED77D1-629D-4297-82EB-AF306F66F9AD}" srcOrd="0" destOrd="0" presId="urn:microsoft.com/office/officeart/2005/8/layout/vList2"/>
    <dgm:cxn modelId="{5426E58E-18E7-4DA0-AFB4-6585E8838652}" type="presOf" srcId="{2F84FF35-2E20-456A-9A31-6BF04E69EDA7}" destId="{AF7F4430-403C-4BBD-AC5A-9D98C850E8B8}" srcOrd="0" destOrd="0" presId="urn:microsoft.com/office/officeart/2005/8/layout/vList2"/>
    <dgm:cxn modelId="{5B294D96-EEB7-41F7-8830-4853892673FC}" type="presOf" srcId="{632DFA54-5842-4DE3-8102-EEB074778D0D}" destId="{0DF13D32-A512-425C-8D2C-C24590509505}" srcOrd="0" destOrd="0" presId="urn:microsoft.com/office/officeart/2005/8/layout/vList2"/>
    <dgm:cxn modelId="{5AB8F39C-4067-4F19-923F-C98DBEDE5976}" srcId="{6E20F130-1F32-4CC9-950B-5AA4D384EB9F}" destId="{2FE41E13-D328-4BD6-93F2-9C00F53F983C}" srcOrd="0" destOrd="0" parTransId="{EF809A56-FFDB-4E49-81BA-A841F3000201}" sibTransId="{18CB55E0-8C7C-4654-9F5E-045551C39223}"/>
    <dgm:cxn modelId="{4966F5B0-7EE5-469C-AAD2-6C0322D79321}" srcId="{6E20F130-1F32-4CC9-950B-5AA4D384EB9F}" destId="{2F84FF35-2E20-456A-9A31-6BF04E69EDA7}" srcOrd="3" destOrd="0" parTransId="{38D90AA4-7466-46BF-A1C8-8D29B7651BFC}" sibTransId="{34EE6E76-4C23-4BB9-88B3-2C60AB6E9109}"/>
    <dgm:cxn modelId="{7C4BCCF1-2543-46DB-90DA-E3F97AF928FF}" srcId="{6E20F130-1F32-4CC9-950B-5AA4D384EB9F}" destId="{6B6FB73E-0BDD-4326-A903-2D482BADB1EE}" srcOrd="1" destOrd="0" parTransId="{A7328BC9-4F69-4538-9046-E8BEF9791704}" sibTransId="{438A3A67-8CFA-4213-81EE-27CCFBAAB4B1}"/>
    <dgm:cxn modelId="{22DBEFE9-2CCC-4E45-B7B9-0CFA8D1A8700}" type="presParOf" srcId="{F1ED77D1-629D-4297-82EB-AF306F66F9AD}" destId="{EA69F89A-91ED-4F56-9E01-1A2D4562C072}" srcOrd="0" destOrd="0" presId="urn:microsoft.com/office/officeart/2005/8/layout/vList2"/>
    <dgm:cxn modelId="{3305DD06-3A0B-4BE9-A485-C3E525CF5BE3}" type="presParOf" srcId="{F1ED77D1-629D-4297-82EB-AF306F66F9AD}" destId="{DC325736-D377-41A8-A59A-8C5475D6B0C0}" srcOrd="1" destOrd="0" presId="urn:microsoft.com/office/officeart/2005/8/layout/vList2"/>
    <dgm:cxn modelId="{A9732075-CFDB-47B1-A399-FA8849BBA53E}" type="presParOf" srcId="{F1ED77D1-629D-4297-82EB-AF306F66F9AD}" destId="{B2C8C7F4-CB8D-44E0-A9B8-F0C6C09E4B36}" srcOrd="2" destOrd="0" presId="urn:microsoft.com/office/officeart/2005/8/layout/vList2"/>
    <dgm:cxn modelId="{74E55BB1-5B88-462F-B00C-80167F8DEF95}" type="presParOf" srcId="{F1ED77D1-629D-4297-82EB-AF306F66F9AD}" destId="{F80062F9-D778-49BD-83ED-B442E438D4DD}" srcOrd="3" destOrd="0" presId="urn:microsoft.com/office/officeart/2005/8/layout/vList2"/>
    <dgm:cxn modelId="{4E94C574-47B5-411A-9BC6-916DAC17934B}" type="presParOf" srcId="{F1ED77D1-629D-4297-82EB-AF306F66F9AD}" destId="{0DF13D32-A512-425C-8D2C-C24590509505}" srcOrd="4" destOrd="0" presId="urn:microsoft.com/office/officeart/2005/8/layout/vList2"/>
    <dgm:cxn modelId="{855CA5DA-F1E0-4D09-AEB2-DADFE99DA5AF}" type="presParOf" srcId="{F1ED77D1-629D-4297-82EB-AF306F66F9AD}" destId="{2007414A-094E-45DF-BEC2-332D2A17476B}" srcOrd="5" destOrd="0" presId="urn:microsoft.com/office/officeart/2005/8/layout/vList2"/>
    <dgm:cxn modelId="{AB8DE0AD-FFCF-4B4E-89AA-69E2A73D72F7}" type="presParOf" srcId="{F1ED77D1-629D-4297-82EB-AF306F66F9AD}" destId="{AF7F4430-403C-4BBD-AC5A-9D98C850E8B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B33AAE-7184-496E-81A8-563BF58BD5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CBE83F-65B0-491E-A17B-5C8AA3F96599}">
      <dgm:prSet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</a:rPr>
            <a:t>Cumulative GPA of 2.0 for Undergraduate </a:t>
          </a:r>
        </a:p>
      </dgm:t>
    </dgm:pt>
    <dgm:pt modelId="{748270DD-0BCC-4B71-B6A0-55D2A6129D46}" type="parTrans" cxnId="{5E72C82D-6A5F-4A7E-8033-26706F98CE5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5B62219-BFDB-4B01-A485-FEF3ACFCB6A0}" type="sibTrans" cxnId="{5E72C82D-6A5F-4A7E-8033-26706F98CE5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76573C4-804E-437E-B229-70433F0125C6}">
      <dgm:prSet/>
      <dgm:spPr/>
      <dgm:t>
        <a:bodyPr/>
        <a:lstStyle/>
        <a:p>
          <a:pPr algn="ctr"/>
          <a:r>
            <a:rPr lang="en-US" b="1" dirty="0">
              <a:solidFill>
                <a:schemeClr val="tx1"/>
              </a:solidFill>
            </a:rPr>
            <a:t>Please utilize our GPA/Hours Forecast Calculator to check your progress - this can be found on our website: </a:t>
          </a:r>
          <a:r>
            <a:rPr lang="en-US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www.nsula.edu/financialaid</a:t>
          </a:r>
          <a:r>
            <a:rPr lang="en-US" dirty="0">
              <a:solidFill>
                <a:schemeClr val="tx1"/>
              </a:solidFill>
            </a:rPr>
            <a:t> </a:t>
          </a:r>
          <a:endParaRPr lang="en-US" b="1" dirty="0">
            <a:solidFill>
              <a:schemeClr val="tx1"/>
            </a:solidFill>
          </a:endParaRPr>
        </a:p>
      </dgm:t>
    </dgm:pt>
    <dgm:pt modelId="{7FD291D5-CE96-49A0-9DAF-A6AFC391AC07}" type="parTrans" cxnId="{1B7B11C5-377A-45FE-B2D2-B9E98474933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6DBD8FD-FF20-483C-9DAD-D1CB438D3DA0}" type="sibTrans" cxnId="{1B7B11C5-377A-45FE-B2D2-B9E98474933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7731DBE-A27D-4933-AE62-02C2334D1934}">
      <dgm:prSet custT="1"/>
      <dgm:spPr/>
      <dgm:t>
        <a:bodyPr/>
        <a:lstStyle/>
        <a:p>
          <a:pPr algn="ctr"/>
          <a:r>
            <a:rPr lang="en-US" sz="3200" b="1" dirty="0">
              <a:solidFill>
                <a:schemeClr val="tx1"/>
              </a:solidFill>
            </a:rPr>
            <a:t>Meeting Satisfactory Academic Progress Includes </a:t>
          </a:r>
          <a:r>
            <a:rPr lang="en-US" sz="3200" b="1" u="sng" dirty="0">
              <a:solidFill>
                <a:schemeClr val="tx1"/>
              </a:solidFill>
            </a:rPr>
            <a:t>All</a:t>
          </a:r>
          <a:r>
            <a:rPr lang="en-US" sz="3200" b="1" dirty="0">
              <a:solidFill>
                <a:schemeClr val="tx1"/>
              </a:solidFill>
            </a:rPr>
            <a:t> the Following:</a:t>
          </a:r>
        </a:p>
      </dgm:t>
    </dgm:pt>
    <dgm:pt modelId="{5969E2B5-5892-4E11-8134-67187C7330AA}" type="sibTrans" cxnId="{9060B463-84CA-43E1-9636-2A9C41AAC4E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3DE720F-9E56-4772-9D75-15CDBC692BFE}" type="parTrans" cxnId="{9060B463-84CA-43E1-9636-2A9C41AAC4E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7A9CB70-2EEC-4282-B4C8-1D5853D553A0}">
      <dgm:prSet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</a:rPr>
            <a:t>Cumulative completion rate of 67% of all courses </a:t>
          </a:r>
        </a:p>
      </dgm:t>
    </dgm:pt>
    <dgm:pt modelId="{5521E54F-EB87-4E21-A30E-F171BC6661CC}" type="parTrans" cxnId="{E94DED8E-D3C1-4A74-B428-C15BBA669A5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93FBA24-031E-429D-B8FD-760C2A5A9204}" type="sibTrans" cxnId="{E94DED8E-D3C1-4A74-B428-C15BBA669A5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EF0A780-3EEE-4242-85DB-61F17955E7F9}">
      <dgm:prSet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</a:rPr>
            <a:t>Total earned hours divided by total attempted hours</a:t>
          </a:r>
        </a:p>
      </dgm:t>
    </dgm:pt>
    <dgm:pt modelId="{16484E53-0217-413B-BB7A-4B1C02DC0CE2}" type="parTrans" cxnId="{4775F305-4889-4266-845B-9EE9F982A38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F1C88B3-2728-447B-B14C-801D6FA19FFF}" type="sibTrans" cxnId="{4775F305-4889-4266-845B-9EE9F982A38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CB7900D-B6C2-4EE5-B552-F01AB24A09BA}">
      <dgm:prSet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</a:rPr>
            <a:t>All withdrawn courses count in attempted hours</a:t>
          </a:r>
        </a:p>
      </dgm:t>
    </dgm:pt>
    <dgm:pt modelId="{C410C4B6-49AE-4C1B-A059-42D360019EF7}" type="parTrans" cxnId="{EB4F51A5-4EDE-4C86-94A4-53BC9364A1D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5CE9035-65AB-4132-949C-C8D8DD6E554B}" type="sibTrans" cxnId="{EB4F51A5-4EDE-4C86-94A4-53BC9364A1D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9F5CE1-E988-4C36-BBD4-E71E11C6C8D1}">
      <dgm:prSet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</a:rPr>
            <a:t>Cannot attempt more than 150% of hours needed for the respective degree program</a:t>
          </a:r>
        </a:p>
      </dgm:t>
    </dgm:pt>
    <dgm:pt modelId="{67E70028-08AE-41C6-B936-A0356160E35C}" type="parTrans" cxnId="{FF7A69AA-ABBA-438D-9FE6-997F852EFFD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DDA50F9-966A-4FF1-8603-2ADF90259444}" type="sibTrans" cxnId="{FF7A69AA-ABBA-438D-9FE6-997F852EFFD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B76ABE8-A8B7-49FC-B0DE-A572EFC0EAD7}" type="pres">
      <dgm:prSet presAssocID="{13B33AAE-7184-496E-81A8-563BF58BD5C4}" presName="linear" presStyleCnt="0">
        <dgm:presLayoutVars>
          <dgm:animLvl val="lvl"/>
          <dgm:resizeHandles val="exact"/>
        </dgm:presLayoutVars>
      </dgm:prSet>
      <dgm:spPr/>
    </dgm:pt>
    <dgm:pt modelId="{EC316177-664C-4AF7-BEAE-11BC81386D57}" type="pres">
      <dgm:prSet presAssocID="{47731DBE-A27D-4933-AE62-02C2334D1934}" presName="parentText" presStyleLbl="node1" presStyleIdx="0" presStyleCnt="2" custLinFactNeighborX="-346" custLinFactNeighborY="-28501">
        <dgm:presLayoutVars>
          <dgm:chMax val="0"/>
          <dgm:bulletEnabled val="1"/>
        </dgm:presLayoutVars>
      </dgm:prSet>
      <dgm:spPr/>
    </dgm:pt>
    <dgm:pt modelId="{5687E3D6-5FEA-4999-AF43-020A684B92B6}" type="pres">
      <dgm:prSet presAssocID="{47731DBE-A27D-4933-AE62-02C2334D1934}" presName="childText" presStyleLbl="revTx" presStyleIdx="0" presStyleCnt="1" custLinFactNeighborX="-346" custLinFactNeighborY="-8076">
        <dgm:presLayoutVars>
          <dgm:bulletEnabled val="1"/>
        </dgm:presLayoutVars>
      </dgm:prSet>
      <dgm:spPr/>
    </dgm:pt>
    <dgm:pt modelId="{8C237404-2C89-4148-9910-BF668072B3BA}" type="pres">
      <dgm:prSet presAssocID="{776573C4-804E-437E-B229-70433F0125C6}" presName="parentText" presStyleLbl="node1" presStyleIdx="1" presStyleCnt="2" custLinFactNeighborX="-346" custLinFactNeighborY="1897">
        <dgm:presLayoutVars>
          <dgm:chMax val="0"/>
          <dgm:bulletEnabled val="1"/>
        </dgm:presLayoutVars>
      </dgm:prSet>
      <dgm:spPr/>
    </dgm:pt>
  </dgm:ptLst>
  <dgm:cxnLst>
    <dgm:cxn modelId="{4775F305-4889-4266-845B-9EE9F982A384}" srcId="{87A9CB70-2EEC-4282-B4C8-1D5853D553A0}" destId="{4EF0A780-3EEE-4242-85DB-61F17955E7F9}" srcOrd="0" destOrd="0" parTransId="{16484E53-0217-413B-BB7A-4B1C02DC0CE2}" sibTransId="{0F1C88B3-2728-447B-B14C-801D6FA19FFF}"/>
    <dgm:cxn modelId="{5E72C82D-6A5F-4A7E-8033-26706F98CE55}" srcId="{47731DBE-A27D-4933-AE62-02C2334D1934}" destId="{2BCBE83F-65B0-491E-A17B-5C8AA3F96599}" srcOrd="0" destOrd="0" parTransId="{748270DD-0BCC-4B71-B6A0-55D2A6129D46}" sibTransId="{A5B62219-BFDB-4B01-A485-FEF3ACFCB6A0}"/>
    <dgm:cxn modelId="{9060B463-84CA-43E1-9636-2A9C41AAC4EC}" srcId="{13B33AAE-7184-496E-81A8-563BF58BD5C4}" destId="{47731DBE-A27D-4933-AE62-02C2334D1934}" srcOrd="0" destOrd="0" parTransId="{83DE720F-9E56-4772-9D75-15CDBC692BFE}" sibTransId="{5969E2B5-5892-4E11-8134-67187C7330AA}"/>
    <dgm:cxn modelId="{0ADCDA6C-D3FC-4076-8B47-E5114ED38BE7}" type="presOf" srcId="{13B33AAE-7184-496E-81A8-563BF58BD5C4}" destId="{9B76ABE8-A8B7-49FC-B0DE-A572EFC0EAD7}" srcOrd="0" destOrd="0" presId="urn:microsoft.com/office/officeart/2005/8/layout/vList2"/>
    <dgm:cxn modelId="{9E5A6674-C783-41F7-BBB8-0D38EC89F146}" type="presOf" srcId="{4EF0A780-3EEE-4242-85DB-61F17955E7F9}" destId="{5687E3D6-5FEA-4999-AF43-020A684B92B6}" srcOrd="0" destOrd="2" presId="urn:microsoft.com/office/officeart/2005/8/layout/vList2"/>
    <dgm:cxn modelId="{F5E8EF75-20FC-401C-B527-B998B86904BD}" type="presOf" srcId="{87A9CB70-2EEC-4282-B4C8-1D5853D553A0}" destId="{5687E3D6-5FEA-4999-AF43-020A684B92B6}" srcOrd="0" destOrd="1" presId="urn:microsoft.com/office/officeart/2005/8/layout/vList2"/>
    <dgm:cxn modelId="{4147C781-BC3F-49CC-B714-2A56049F113B}" type="presOf" srcId="{7CB7900D-B6C2-4EE5-B552-F01AB24A09BA}" destId="{5687E3D6-5FEA-4999-AF43-020A684B92B6}" srcOrd="0" destOrd="3" presId="urn:microsoft.com/office/officeart/2005/8/layout/vList2"/>
    <dgm:cxn modelId="{0EB25887-F39D-4A9D-A9CF-4C2B9070EDB5}" type="presOf" srcId="{2BCBE83F-65B0-491E-A17B-5C8AA3F96599}" destId="{5687E3D6-5FEA-4999-AF43-020A684B92B6}" srcOrd="0" destOrd="0" presId="urn:microsoft.com/office/officeart/2005/8/layout/vList2"/>
    <dgm:cxn modelId="{5C00E38E-9025-4290-AFF1-D53A13A6FB22}" type="presOf" srcId="{776573C4-804E-437E-B229-70433F0125C6}" destId="{8C237404-2C89-4148-9910-BF668072B3BA}" srcOrd="0" destOrd="0" presId="urn:microsoft.com/office/officeart/2005/8/layout/vList2"/>
    <dgm:cxn modelId="{E94DED8E-D3C1-4A74-B428-C15BBA669A5D}" srcId="{47731DBE-A27D-4933-AE62-02C2334D1934}" destId="{87A9CB70-2EEC-4282-B4C8-1D5853D553A0}" srcOrd="1" destOrd="0" parTransId="{5521E54F-EB87-4E21-A30E-F171BC6661CC}" sibTransId="{A93FBA24-031E-429D-B8FD-760C2A5A9204}"/>
    <dgm:cxn modelId="{EB4F51A5-4EDE-4C86-94A4-53BC9364A1D6}" srcId="{87A9CB70-2EEC-4282-B4C8-1D5853D553A0}" destId="{7CB7900D-B6C2-4EE5-B552-F01AB24A09BA}" srcOrd="1" destOrd="0" parTransId="{C410C4B6-49AE-4C1B-A059-42D360019EF7}" sibTransId="{45CE9035-65AB-4132-949C-C8D8DD6E554B}"/>
    <dgm:cxn modelId="{FF7A69AA-ABBA-438D-9FE6-997F852EFFD5}" srcId="{47731DBE-A27D-4933-AE62-02C2334D1934}" destId="{2E9F5CE1-E988-4C36-BBD4-E71E11C6C8D1}" srcOrd="2" destOrd="0" parTransId="{67E70028-08AE-41C6-B936-A0356160E35C}" sibTransId="{CDDA50F9-966A-4FF1-8603-2ADF90259444}"/>
    <dgm:cxn modelId="{0DF97CAF-2B59-4A0F-8B10-F5A13B6CC3CC}" type="presOf" srcId="{47731DBE-A27D-4933-AE62-02C2334D1934}" destId="{EC316177-664C-4AF7-BEAE-11BC81386D57}" srcOrd="0" destOrd="0" presId="urn:microsoft.com/office/officeart/2005/8/layout/vList2"/>
    <dgm:cxn modelId="{1B7B11C5-377A-45FE-B2D2-B9E984749336}" srcId="{13B33AAE-7184-496E-81A8-563BF58BD5C4}" destId="{776573C4-804E-437E-B229-70433F0125C6}" srcOrd="1" destOrd="0" parTransId="{7FD291D5-CE96-49A0-9DAF-A6AFC391AC07}" sibTransId="{C6DBD8FD-FF20-483C-9DAD-D1CB438D3DA0}"/>
    <dgm:cxn modelId="{E70230CA-AF4D-4DA7-8A8D-95CB46A1D095}" type="presOf" srcId="{2E9F5CE1-E988-4C36-BBD4-E71E11C6C8D1}" destId="{5687E3D6-5FEA-4999-AF43-020A684B92B6}" srcOrd="0" destOrd="4" presId="urn:microsoft.com/office/officeart/2005/8/layout/vList2"/>
    <dgm:cxn modelId="{BA045923-097E-406A-95D8-6D0C0B7E66CA}" type="presParOf" srcId="{9B76ABE8-A8B7-49FC-B0DE-A572EFC0EAD7}" destId="{EC316177-664C-4AF7-BEAE-11BC81386D57}" srcOrd="0" destOrd="0" presId="urn:microsoft.com/office/officeart/2005/8/layout/vList2"/>
    <dgm:cxn modelId="{F5F1D545-EB40-425F-BE0C-9417D82AD516}" type="presParOf" srcId="{9B76ABE8-A8B7-49FC-B0DE-A572EFC0EAD7}" destId="{5687E3D6-5FEA-4999-AF43-020A684B92B6}" srcOrd="1" destOrd="0" presId="urn:microsoft.com/office/officeart/2005/8/layout/vList2"/>
    <dgm:cxn modelId="{2B6546AD-81D5-4F15-8F68-A76B2F66FF54}" type="presParOf" srcId="{9B76ABE8-A8B7-49FC-B0DE-A572EFC0EAD7}" destId="{8C237404-2C89-4148-9910-BF668072B3B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B33AAE-7184-496E-81A8-563BF58BD5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CBE83F-65B0-491E-A17B-5C8AA3F96599}">
      <dgm:prSet custT="1"/>
      <dgm:spPr/>
      <dgm:t>
        <a:bodyPr/>
        <a:lstStyle/>
        <a:p>
          <a:r>
            <a:rPr lang="en-US" sz="3200" b="0" i="0" baseline="0" dirty="0"/>
            <a:t>Full-time enrollment – 12 hours or more</a:t>
          </a:r>
          <a:endParaRPr lang="en-US" sz="3200" dirty="0"/>
        </a:p>
      </dgm:t>
    </dgm:pt>
    <dgm:pt modelId="{748270DD-0BCC-4B71-B6A0-55D2A6129D46}" type="parTrans" cxnId="{5E72C82D-6A5F-4A7E-8033-26706F98CE55}">
      <dgm:prSet/>
      <dgm:spPr/>
      <dgm:t>
        <a:bodyPr/>
        <a:lstStyle/>
        <a:p>
          <a:endParaRPr lang="en-US"/>
        </a:p>
      </dgm:t>
    </dgm:pt>
    <dgm:pt modelId="{A5B62219-BFDB-4B01-A485-FEF3ACFCB6A0}" type="sibTrans" cxnId="{5E72C82D-6A5F-4A7E-8033-26706F98CE55}">
      <dgm:prSet/>
      <dgm:spPr/>
      <dgm:t>
        <a:bodyPr/>
        <a:lstStyle/>
        <a:p>
          <a:endParaRPr lang="en-US"/>
        </a:p>
      </dgm:t>
    </dgm:pt>
    <dgm:pt modelId="{776573C4-804E-437E-B229-70433F0125C6}">
      <dgm:prSet/>
      <dgm:spPr/>
      <dgm:t>
        <a:bodyPr/>
        <a:lstStyle/>
        <a:p>
          <a:pPr algn="ctr"/>
          <a:r>
            <a:rPr lang="en-US" b="1" i="0" baseline="0" dirty="0">
              <a:solidFill>
                <a:schemeClr val="tx1"/>
              </a:solidFill>
            </a:rPr>
            <a:t>Note: Academic Scholarships cannot be used for Summer</a:t>
          </a:r>
          <a:endParaRPr lang="en-US" b="1" dirty="0">
            <a:solidFill>
              <a:schemeClr val="tx1"/>
            </a:solidFill>
          </a:endParaRPr>
        </a:p>
      </dgm:t>
    </dgm:pt>
    <dgm:pt modelId="{7FD291D5-CE96-49A0-9DAF-A6AFC391AC07}" type="parTrans" cxnId="{1B7B11C5-377A-45FE-B2D2-B9E984749336}">
      <dgm:prSet/>
      <dgm:spPr/>
      <dgm:t>
        <a:bodyPr/>
        <a:lstStyle/>
        <a:p>
          <a:endParaRPr lang="en-US"/>
        </a:p>
      </dgm:t>
    </dgm:pt>
    <dgm:pt modelId="{C6DBD8FD-FF20-483C-9DAD-D1CB438D3DA0}" type="sibTrans" cxnId="{1B7B11C5-377A-45FE-B2D2-B9E984749336}">
      <dgm:prSet/>
      <dgm:spPr/>
      <dgm:t>
        <a:bodyPr/>
        <a:lstStyle/>
        <a:p>
          <a:endParaRPr lang="en-US"/>
        </a:p>
      </dgm:t>
    </dgm:pt>
    <dgm:pt modelId="{47731DBE-A27D-4933-AE62-02C2334D1934}">
      <dgm:prSet/>
      <dgm:spPr/>
      <dgm:t>
        <a:bodyPr/>
        <a:lstStyle/>
        <a:p>
          <a:pPr algn="l"/>
          <a:r>
            <a:rPr lang="en-US" b="1" dirty="0">
              <a:solidFill>
                <a:schemeClr val="tx1"/>
              </a:solidFill>
            </a:rPr>
            <a:t>Meeting Satisfactory Academic Progress Includes </a:t>
          </a:r>
          <a:r>
            <a:rPr lang="en-US" b="1" u="sng" dirty="0">
              <a:solidFill>
                <a:schemeClr val="tx1"/>
              </a:solidFill>
            </a:rPr>
            <a:t>All</a:t>
          </a:r>
          <a:r>
            <a:rPr lang="en-US" b="1" dirty="0">
              <a:solidFill>
                <a:schemeClr val="tx1"/>
              </a:solidFill>
            </a:rPr>
            <a:t> the Following:</a:t>
          </a:r>
        </a:p>
      </dgm:t>
    </dgm:pt>
    <dgm:pt modelId="{5969E2B5-5892-4E11-8134-67187C7330AA}" type="sibTrans" cxnId="{9060B463-84CA-43E1-9636-2A9C41AAC4EC}">
      <dgm:prSet/>
      <dgm:spPr/>
      <dgm:t>
        <a:bodyPr/>
        <a:lstStyle/>
        <a:p>
          <a:endParaRPr lang="en-US"/>
        </a:p>
      </dgm:t>
    </dgm:pt>
    <dgm:pt modelId="{83DE720F-9E56-4772-9D75-15CDBC692BFE}" type="parTrans" cxnId="{9060B463-84CA-43E1-9636-2A9C41AAC4EC}">
      <dgm:prSet/>
      <dgm:spPr/>
      <dgm:t>
        <a:bodyPr/>
        <a:lstStyle/>
        <a:p>
          <a:endParaRPr lang="en-US"/>
        </a:p>
      </dgm:t>
    </dgm:pt>
    <dgm:pt modelId="{70C34CF0-7685-4E0E-9CC2-C3F7FEBEEC9D}">
      <dgm:prSet custT="1"/>
      <dgm:spPr/>
      <dgm:t>
        <a:bodyPr/>
        <a:lstStyle/>
        <a:p>
          <a:r>
            <a:rPr lang="en-US" sz="3200" b="0" i="0" baseline="0" dirty="0"/>
            <a:t>Required semester and/or </a:t>
          </a:r>
          <a:r>
            <a:rPr lang="en-US" sz="3200" dirty="0"/>
            <a:t>cumulative</a:t>
          </a:r>
          <a:r>
            <a:rPr lang="en-US" sz="3200" b="0" i="0" baseline="0" dirty="0"/>
            <a:t> GPA per scholarship award</a:t>
          </a:r>
          <a:endParaRPr lang="en-US" sz="3200" dirty="0"/>
        </a:p>
      </dgm:t>
    </dgm:pt>
    <dgm:pt modelId="{C2AE8DF5-7D48-459A-A74B-2D5FB709FF4C}" type="sibTrans" cxnId="{A6FF6E9C-63DD-4DC3-B112-E5A8B02D92CD}">
      <dgm:prSet/>
      <dgm:spPr/>
      <dgm:t>
        <a:bodyPr/>
        <a:lstStyle/>
        <a:p>
          <a:endParaRPr lang="en-US"/>
        </a:p>
      </dgm:t>
    </dgm:pt>
    <dgm:pt modelId="{516FD475-3B9E-49CD-B6A0-ACF7BABCB137}" type="parTrans" cxnId="{A6FF6E9C-63DD-4DC3-B112-E5A8B02D92CD}">
      <dgm:prSet/>
      <dgm:spPr/>
      <dgm:t>
        <a:bodyPr/>
        <a:lstStyle/>
        <a:p>
          <a:endParaRPr lang="en-US"/>
        </a:p>
      </dgm:t>
    </dgm:pt>
    <dgm:pt modelId="{2991267E-305E-4E20-BE38-42E09B61BDCD}">
      <dgm:prSet custT="1"/>
      <dgm:spPr/>
      <dgm:t>
        <a:bodyPr/>
        <a:lstStyle/>
        <a:p>
          <a:r>
            <a:rPr lang="en-US" sz="3200" b="0" i="0" baseline="0" dirty="0"/>
            <a:t>Award letter information gives eligibility requirements to maintain academic scholarships</a:t>
          </a:r>
          <a:endParaRPr lang="en-US" sz="3200" dirty="0"/>
        </a:p>
      </dgm:t>
    </dgm:pt>
    <dgm:pt modelId="{DF7E8FA4-9BD1-41F2-A4D6-654729A10D6B}" type="sibTrans" cxnId="{ED0C5A9F-2359-413A-99F1-38B9AAD7500C}">
      <dgm:prSet/>
      <dgm:spPr/>
      <dgm:t>
        <a:bodyPr/>
        <a:lstStyle/>
        <a:p>
          <a:endParaRPr lang="en-US"/>
        </a:p>
      </dgm:t>
    </dgm:pt>
    <dgm:pt modelId="{1BB1ADAF-A7B0-4649-B5D0-0D261B4618F1}" type="parTrans" cxnId="{ED0C5A9F-2359-413A-99F1-38B9AAD7500C}">
      <dgm:prSet/>
      <dgm:spPr/>
      <dgm:t>
        <a:bodyPr/>
        <a:lstStyle/>
        <a:p>
          <a:endParaRPr lang="en-US"/>
        </a:p>
      </dgm:t>
    </dgm:pt>
    <dgm:pt modelId="{D996BFA9-C527-44A9-BAD9-5DD8285C14D3}">
      <dgm:prSet custT="1"/>
      <dgm:spPr/>
      <dgm:t>
        <a:bodyPr/>
        <a:lstStyle/>
        <a:p>
          <a:r>
            <a:rPr lang="en-US" sz="3200" dirty="0"/>
            <a:t>All scholarship awards are available via your </a:t>
          </a:r>
          <a:r>
            <a:rPr lang="en-US" sz="3200" dirty="0" err="1"/>
            <a:t>MyNSU</a:t>
          </a:r>
          <a:r>
            <a:rPr lang="en-US" sz="3200" dirty="0"/>
            <a:t>/VIC</a:t>
          </a:r>
        </a:p>
      </dgm:t>
    </dgm:pt>
    <dgm:pt modelId="{7EF28312-DE75-4D18-BAA7-FD1CF33AD1BF}" type="sibTrans" cxnId="{67A35942-77A8-4EC3-BA85-9F5F8ED3E0A5}">
      <dgm:prSet/>
      <dgm:spPr/>
      <dgm:t>
        <a:bodyPr/>
        <a:lstStyle/>
        <a:p>
          <a:endParaRPr lang="en-US"/>
        </a:p>
      </dgm:t>
    </dgm:pt>
    <dgm:pt modelId="{B98A7C62-2F4D-40C3-A8DB-8911ECD5C991}" type="parTrans" cxnId="{67A35942-77A8-4EC3-BA85-9F5F8ED3E0A5}">
      <dgm:prSet/>
      <dgm:spPr/>
      <dgm:t>
        <a:bodyPr/>
        <a:lstStyle/>
        <a:p>
          <a:endParaRPr lang="en-US"/>
        </a:p>
      </dgm:t>
    </dgm:pt>
    <dgm:pt modelId="{9B76ABE8-A8B7-49FC-B0DE-A572EFC0EAD7}" type="pres">
      <dgm:prSet presAssocID="{13B33AAE-7184-496E-81A8-563BF58BD5C4}" presName="linear" presStyleCnt="0">
        <dgm:presLayoutVars>
          <dgm:animLvl val="lvl"/>
          <dgm:resizeHandles val="exact"/>
        </dgm:presLayoutVars>
      </dgm:prSet>
      <dgm:spPr/>
    </dgm:pt>
    <dgm:pt modelId="{EC316177-664C-4AF7-BEAE-11BC81386D57}" type="pres">
      <dgm:prSet presAssocID="{47731DBE-A27D-4933-AE62-02C2334D1934}" presName="parentText" presStyleLbl="node1" presStyleIdx="0" presStyleCnt="2" custLinFactNeighborX="-346" custLinFactNeighborY="-28501">
        <dgm:presLayoutVars>
          <dgm:chMax val="0"/>
          <dgm:bulletEnabled val="1"/>
        </dgm:presLayoutVars>
      </dgm:prSet>
      <dgm:spPr/>
    </dgm:pt>
    <dgm:pt modelId="{5687E3D6-5FEA-4999-AF43-020A684B92B6}" type="pres">
      <dgm:prSet presAssocID="{47731DBE-A27D-4933-AE62-02C2334D1934}" presName="childText" presStyleLbl="revTx" presStyleIdx="0" presStyleCnt="1" custLinFactNeighborX="-346" custLinFactNeighborY="-23268">
        <dgm:presLayoutVars>
          <dgm:bulletEnabled val="1"/>
        </dgm:presLayoutVars>
      </dgm:prSet>
      <dgm:spPr/>
    </dgm:pt>
    <dgm:pt modelId="{8C237404-2C89-4148-9910-BF668072B3BA}" type="pres">
      <dgm:prSet presAssocID="{776573C4-804E-437E-B229-70433F0125C6}" presName="parentText" presStyleLbl="node1" presStyleIdx="1" presStyleCnt="2" custLinFactNeighborX="-346" custLinFactNeighborY="1897">
        <dgm:presLayoutVars>
          <dgm:chMax val="0"/>
          <dgm:bulletEnabled val="1"/>
        </dgm:presLayoutVars>
      </dgm:prSet>
      <dgm:spPr/>
    </dgm:pt>
  </dgm:ptLst>
  <dgm:cxnLst>
    <dgm:cxn modelId="{5BABD00F-1744-461E-8404-C7B1D3D5B4E5}" type="presOf" srcId="{D996BFA9-C527-44A9-BAD9-5DD8285C14D3}" destId="{5687E3D6-5FEA-4999-AF43-020A684B92B6}" srcOrd="0" destOrd="3" presId="urn:microsoft.com/office/officeart/2005/8/layout/vList2"/>
    <dgm:cxn modelId="{38D7D623-31A3-45C7-9B46-2210C1A376EC}" type="presOf" srcId="{2991267E-305E-4E20-BE38-42E09B61BDCD}" destId="{5687E3D6-5FEA-4999-AF43-020A684B92B6}" srcOrd="0" destOrd="2" presId="urn:microsoft.com/office/officeart/2005/8/layout/vList2"/>
    <dgm:cxn modelId="{5E72C82D-6A5F-4A7E-8033-26706F98CE55}" srcId="{47731DBE-A27D-4933-AE62-02C2334D1934}" destId="{2BCBE83F-65B0-491E-A17B-5C8AA3F96599}" srcOrd="0" destOrd="0" parTransId="{748270DD-0BCC-4B71-B6A0-55D2A6129D46}" sibTransId="{A5B62219-BFDB-4B01-A485-FEF3ACFCB6A0}"/>
    <dgm:cxn modelId="{67A35942-77A8-4EC3-BA85-9F5F8ED3E0A5}" srcId="{47731DBE-A27D-4933-AE62-02C2334D1934}" destId="{D996BFA9-C527-44A9-BAD9-5DD8285C14D3}" srcOrd="3" destOrd="0" parTransId="{B98A7C62-2F4D-40C3-A8DB-8911ECD5C991}" sibTransId="{7EF28312-DE75-4D18-BAA7-FD1CF33AD1BF}"/>
    <dgm:cxn modelId="{9060B463-84CA-43E1-9636-2A9C41AAC4EC}" srcId="{13B33AAE-7184-496E-81A8-563BF58BD5C4}" destId="{47731DBE-A27D-4933-AE62-02C2334D1934}" srcOrd="0" destOrd="0" parTransId="{83DE720F-9E56-4772-9D75-15CDBC692BFE}" sibTransId="{5969E2B5-5892-4E11-8134-67187C7330AA}"/>
    <dgm:cxn modelId="{0ADCDA6C-D3FC-4076-8B47-E5114ED38BE7}" type="presOf" srcId="{13B33AAE-7184-496E-81A8-563BF58BD5C4}" destId="{9B76ABE8-A8B7-49FC-B0DE-A572EFC0EAD7}" srcOrd="0" destOrd="0" presId="urn:microsoft.com/office/officeart/2005/8/layout/vList2"/>
    <dgm:cxn modelId="{04ACFA58-E2C9-4C3A-85D5-22649877B579}" type="presOf" srcId="{70C34CF0-7685-4E0E-9CC2-C3F7FEBEEC9D}" destId="{5687E3D6-5FEA-4999-AF43-020A684B92B6}" srcOrd="0" destOrd="1" presId="urn:microsoft.com/office/officeart/2005/8/layout/vList2"/>
    <dgm:cxn modelId="{0EB25887-F39D-4A9D-A9CF-4C2B9070EDB5}" type="presOf" srcId="{2BCBE83F-65B0-491E-A17B-5C8AA3F96599}" destId="{5687E3D6-5FEA-4999-AF43-020A684B92B6}" srcOrd="0" destOrd="0" presId="urn:microsoft.com/office/officeart/2005/8/layout/vList2"/>
    <dgm:cxn modelId="{5C00E38E-9025-4290-AFF1-D53A13A6FB22}" type="presOf" srcId="{776573C4-804E-437E-B229-70433F0125C6}" destId="{8C237404-2C89-4148-9910-BF668072B3BA}" srcOrd="0" destOrd="0" presId="urn:microsoft.com/office/officeart/2005/8/layout/vList2"/>
    <dgm:cxn modelId="{A6FF6E9C-63DD-4DC3-B112-E5A8B02D92CD}" srcId="{47731DBE-A27D-4933-AE62-02C2334D1934}" destId="{70C34CF0-7685-4E0E-9CC2-C3F7FEBEEC9D}" srcOrd="1" destOrd="0" parTransId="{516FD475-3B9E-49CD-B6A0-ACF7BABCB137}" sibTransId="{C2AE8DF5-7D48-459A-A74B-2D5FB709FF4C}"/>
    <dgm:cxn modelId="{ED0C5A9F-2359-413A-99F1-38B9AAD7500C}" srcId="{47731DBE-A27D-4933-AE62-02C2334D1934}" destId="{2991267E-305E-4E20-BE38-42E09B61BDCD}" srcOrd="2" destOrd="0" parTransId="{1BB1ADAF-A7B0-4649-B5D0-0D261B4618F1}" sibTransId="{DF7E8FA4-9BD1-41F2-A4D6-654729A10D6B}"/>
    <dgm:cxn modelId="{0DF97CAF-2B59-4A0F-8B10-F5A13B6CC3CC}" type="presOf" srcId="{47731DBE-A27D-4933-AE62-02C2334D1934}" destId="{EC316177-664C-4AF7-BEAE-11BC81386D57}" srcOrd="0" destOrd="0" presId="urn:microsoft.com/office/officeart/2005/8/layout/vList2"/>
    <dgm:cxn modelId="{1B7B11C5-377A-45FE-B2D2-B9E984749336}" srcId="{13B33AAE-7184-496E-81A8-563BF58BD5C4}" destId="{776573C4-804E-437E-B229-70433F0125C6}" srcOrd="1" destOrd="0" parTransId="{7FD291D5-CE96-49A0-9DAF-A6AFC391AC07}" sibTransId="{C6DBD8FD-FF20-483C-9DAD-D1CB438D3DA0}"/>
    <dgm:cxn modelId="{BA045923-097E-406A-95D8-6D0C0B7E66CA}" type="presParOf" srcId="{9B76ABE8-A8B7-49FC-B0DE-A572EFC0EAD7}" destId="{EC316177-664C-4AF7-BEAE-11BC81386D57}" srcOrd="0" destOrd="0" presId="urn:microsoft.com/office/officeart/2005/8/layout/vList2"/>
    <dgm:cxn modelId="{F5F1D545-EB40-425F-BE0C-9417D82AD516}" type="presParOf" srcId="{9B76ABE8-A8B7-49FC-B0DE-A572EFC0EAD7}" destId="{5687E3D6-5FEA-4999-AF43-020A684B92B6}" srcOrd="1" destOrd="0" presId="urn:microsoft.com/office/officeart/2005/8/layout/vList2"/>
    <dgm:cxn modelId="{2B6546AD-81D5-4F15-8F68-A76B2F66FF54}" type="presParOf" srcId="{9B76ABE8-A8B7-49FC-B0DE-A572EFC0EAD7}" destId="{8C237404-2C89-4148-9910-BF668072B3B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05E4E2-066E-4FE0-A9AE-93F1D9B01C2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385B49-5BBE-4E5C-B1ED-92B27641783B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b="1" i="0" dirty="0">
              <a:solidFill>
                <a:schemeClr val="tx1"/>
              </a:solidFill>
            </a:rPr>
            <a:t>The Family Educational Rights and Privacy Act (FERPA) is a federal law that sets forth requirements regarding the privacy of student records. </a:t>
          </a:r>
          <a:endParaRPr lang="en-US" b="1" dirty="0">
            <a:solidFill>
              <a:schemeClr val="tx1"/>
            </a:solidFill>
          </a:endParaRPr>
        </a:p>
      </dgm:t>
    </dgm:pt>
    <dgm:pt modelId="{7F5208BF-2832-46BD-97B2-F49E52550032}" type="parTrans" cxnId="{95E26A78-22D6-4952-856A-AD1AA83AFAFD}">
      <dgm:prSet/>
      <dgm:spPr/>
      <dgm:t>
        <a:bodyPr/>
        <a:lstStyle/>
        <a:p>
          <a:endParaRPr lang="en-US"/>
        </a:p>
      </dgm:t>
    </dgm:pt>
    <dgm:pt modelId="{BD8557F1-CB01-4F38-9330-C0B66966C81C}" type="sibTrans" cxnId="{95E26A78-22D6-4952-856A-AD1AA83AFAFD}">
      <dgm:prSet/>
      <dgm:spPr/>
      <dgm:t>
        <a:bodyPr/>
        <a:lstStyle/>
        <a:p>
          <a:endParaRPr lang="en-US"/>
        </a:p>
      </dgm:t>
    </dgm:pt>
    <dgm:pt modelId="{99532E3C-8AB9-4C05-93BC-3A43800695E7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b="1" i="0" dirty="0">
              <a:solidFill>
                <a:schemeClr val="tx1"/>
              </a:solidFill>
            </a:rPr>
            <a:t>FERPA governs the release of these records (known as educational &amp; financial aid records) maintained by an educational institution. When a student turns 18 years old, or enters a postsecondary institution at any age, the rights under FERPA transfer from the parents to the student.</a:t>
          </a:r>
          <a:endParaRPr lang="en-US" b="1" dirty="0">
            <a:solidFill>
              <a:schemeClr val="tx1"/>
            </a:solidFill>
          </a:endParaRPr>
        </a:p>
      </dgm:t>
    </dgm:pt>
    <dgm:pt modelId="{16C9484A-97B5-4F0D-AF49-C7EFBBD31442}" type="parTrans" cxnId="{62984F6B-4D40-408D-B592-4197704422D4}">
      <dgm:prSet/>
      <dgm:spPr/>
      <dgm:t>
        <a:bodyPr/>
        <a:lstStyle/>
        <a:p>
          <a:endParaRPr lang="en-US"/>
        </a:p>
      </dgm:t>
    </dgm:pt>
    <dgm:pt modelId="{36416F60-7C5D-4516-9C66-F040B0D63303}" type="sibTrans" cxnId="{62984F6B-4D40-408D-B592-4197704422D4}">
      <dgm:prSet/>
      <dgm:spPr/>
      <dgm:t>
        <a:bodyPr/>
        <a:lstStyle/>
        <a:p>
          <a:endParaRPr lang="en-US"/>
        </a:p>
      </dgm:t>
    </dgm:pt>
    <dgm:pt modelId="{B260681F-C607-4D8A-9DB9-A7E5B5F28C79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b="1" dirty="0">
              <a:solidFill>
                <a:schemeClr val="tx1"/>
              </a:solidFill>
            </a:rPr>
            <a:t>Therefore, the student must have a FERPA Release Authorization Form on file with the University, before any NSU staff can discuss the student’s account information with a third-party individual.</a:t>
          </a:r>
        </a:p>
      </dgm:t>
    </dgm:pt>
    <dgm:pt modelId="{DFEF4FAF-DFBE-4A82-B1F5-D0DA3FA92968}" type="parTrans" cxnId="{A1DCC655-A272-4C67-8155-080C4805D8E4}">
      <dgm:prSet/>
      <dgm:spPr/>
      <dgm:t>
        <a:bodyPr/>
        <a:lstStyle/>
        <a:p>
          <a:endParaRPr lang="en-US"/>
        </a:p>
      </dgm:t>
    </dgm:pt>
    <dgm:pt modelId="{5E235A28-5FC6-4ED4-A580-66A07666CD69}" type="sibTrans" cxnId="{A1DCC655-A272-4C67-8155-080C4805D8E4}">
      <dgm:prSet/>
      <dgm:spPr/>
      <dgm:t>
        <a:bodyPr/>
        <a:lstStyle/>
        <a:p>
          <a:endParaRPr lang="en-US"/>
        </a:p>
      </dgm:t>
    </dgm:pt>
    <dgm:pt modelId="{841611CC-3B5B-4B1B-A20B-7CF0081ACF88}">
      <dgm:prSet/>
      <dgm:spPr/>
      <dgm:t>
        <a:bodyPr/>
        <a:lstStyle/>
        <a:p>
          <a:pPr algn="ctr">
            <a:lnSpc>
              <a:spcPct val="100000"/>
            </a:lnSpc>
          </a:pPr>
          <a:r>
            <a:rPr lang="en-US" b="1" i="0" dirty="0">
              <a:solidFill>
                <a:schemeClr val="tx1"/>
              </a:solidFill>
            </a:rPr>
            <a:t>FERPA Release Forms in most cases, must submitted in person &amp; can be found on our website </a:t>
          </a:r>
          <a:r>
            <a:rPr lang="en-US" b="1" u="none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www.nsula.edu/financial</a:t>
          </a:r>
          <a:r>
            <a:rPr lang="en-US" b="1" i="0" u="none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aid</a:t>
          </a:r>
          <a:r>
            <a:rPr lang="en-US" b="1" i="0" u="none" dirty="0">
              <a:solidFill>
                <a:schemeClr val="tx1"/>
              </a:solidFill>
            </a:rPr>
            <a:t> </a:t>
          </a:r>
          <a:r>
            <a:rPr lang="en-US" b="1" i="0" dirty="0">
              <a:solidFill>
                <a:schemeClr val="tx1"/>
              </a:solidFill>
            </a:rPr>
            <a:t>or by visiting the University Registrar website </a:t>
          </a:r>
          <a:r>
            <a:rPr lang="en-US" b="1" i="0" dirty="0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www.nsula.edu/registrar</a:t>
          </a:r>
          <a:r>
            <a:rPr lang="en-US" b="1" i="0" dirty="0">
              <a:solidFill>
                <a:schemeClr val="tx1"/>
              </a:solidFill>
            </a:rPr>
            <a:t> </a:t>
          </a:r>
          <a:endParaRPr lang="en-US" b="1" dirty="0">
            <a:solidFill>
              <a:schemeClr val="tx1"/>
            </a:solidFill>
          </a:endParaRPr>
        </a:p>
      </dgm:t>
    </dgm:pt>
    <dgm:pt modelId="{CC4B5E98-77A1-4A16-8E38-8E2DD1FCDFB7}" type="parTrans" cxnId="{C64257A4-0C0A-4913-AFB1-E0FFC79B5DCA}">
      <dgm:prSet/>
      <dgm:spPr/>
      <dgm:t>
        <a:bodyPr/>
        <a:lstStyle/>
        <a:p>
          <a:endParaRPr lang="en-US"/>
        </a:p>
      </dgm:t>
    </dgm:pt>
    <dgm:pt modelId="{FBF966BC-B25D-4EE3-8D29-FBA111AF8E5B}" type="sibTrans" cxnId="{C64257A4-0C0A-4913-AFB1-E0FFC79B5DCA}">
      <dgm:prSet/>
      <dgm:spPr/>
      <dgm:t>
        <a:bodyPr/>
        <a:lstStyle/>
        <a:p>
          <a:endParaRPr lang="en-US"/>
        </a:p>
      </dgm:t>
    </dgm:pt>
    <dgm:pt modelId="{1EA29E4B-E2DC-494E-9E40-9020875DF09E}" type="pres">
      <dgm:prSet presAssocID="{CA05E4E2-066E-4FE0-A9AE-93F1D9B01C26}" presName="linear" presStyleCnt="0">
        <dgm:presLayoutVars>
          <dgm:animLvl val="lvl"/>
          <dgm:resizeHandles val="exact"/>
        </dgm:presLayoutVars>
      </dgm:prSet>
      <dgm:spPr/>
    </dgm:pt>
    <dgm:pt modelId="{F289B22B-1854-4AFD-84F4-383F66CB9F92}" type="pres">
      <dgm:prSet presAssocID="{FA385B49-5BBE-4E5C-B1ED-92B27641783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0F37BB9-7C5B-4308-94B4-17405B8BE64F}" type="pres">
      <dgm:prSet presAssocID="{BD8557F1-CB01-4F38-9330-C0B66966C81C}" presName="spacer" presStyleCnt="0"/>
      <dgm:spPr/>
    </dgm:pt>
    <dgm:pt modelId="{B3513CCC-39FF-4C38-9F4D-37BB2DDE991F}" type="pres">
      <dgm:prSet presAssocID="{99532E3C-8AB9-4C05-93BC-3A43800695E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6379E98-B152-4AC4-B976-23A2F0330DB5}" type="pres">
      <dgm:prSet presAssocID="{36416F60-7C5D-4516-9C66-F040B0D63303}" presName="spacer" presStyleCnt="0"/>
      <dgm:spPr/>
    </dgm:pt>
    <dgm:pt modelId="{7504080D-D1C7-4E5D-809B-5A05FF7F629B}" type="pres">
      <dgm:prSet presAssocID="{B260681F-C607-4D8A-9DB9-A7E5B5F28C7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ADBF8D8-29A7-4754-814B-515DF972D37A}" type="pres">
      <dgm:prSet presAssocID="{5E235A28-5FC6-4ED4-A580-66A07666CD69}" presName="spacer" presStyleCnt="0"/>
      <dgm:spPr/>
    </dgm:pt>
    <dgm:pt modelId="{20EDA3A3-5F06-458F-A40F-0608A76B1346}" type="pres">
      <dgm:prSet presAssocID="{841611CC-3B5B-4B1B-A20B-7CF0081ACF8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DD90702-3156-4301-8C79-43F72410A530}" type="presOf" srcId="{B260681F-C607-4D8A-9DB9-A7E5B5F28C79}" destId="{7504080D-D1C7-4E5D-809B-5A05FF7F629B}" srcOrd="0" destOrd="0" presId="urn:microsoft.com/office/officeart/2005/8/layout/vList2"/>
    <dgm:cxn modelId="{2A122537-CBCB-444F-B240-93D6ED9163E3}" type="presOf" srcId="{841611CC-3B5B-4B1B-A20B-7CF0081ACF88}" destId="{20EDA3A3-5F06-458F-A40F-0608A76B1346}" srcOrd="0" destOrd="0" presId="urn:microsoft.com/office/officeart/2005/8/layout/vList2"/>
    <dgm:cxn modelId="{F9BA165E-85E2-4DF8-8F3A-B99645D7692C}" type="presOf" srcId="{CA05E4E2-066E-4FE0-A9AE-93F1D9B01C26}" destId="{1EA29E4B-E2DC-494E-9E40-9020875DF09E}" srcOrd="0" destOrd="0" presId="urn:microsoft.com/office/officeart/2005/8/layout/vList2"/>
    <dgm:cxn modelId="{62984F6B-4D40-408D-B592-4197704422D4}" srcId="{CA05E4E2-066E-4FE0-A9AE-93F1D9B01C26}" destId="{99532E3C-8AB9-4C05-93BC-3A43800695E7}" srcOrd="1" destOrd="0" parTransId="{16C9484A-97B5-4F0D-AF49-C7EFBBD31442}" sibTransId="{36416F60-7C5D-4516-9C66-F040B0D63303}"/>
    <dgm:cxn modelId="{A1DCC655-A272-4C67-8155-080C4805D8E4}" srcId="{CA05E4E2-066E-4FE0-A9AE-93F1D9B01C26}" destId="{B260681F-C607-4D8A-9DB9-A7E5B5F28C79}" srcOrd="2" destOrd="0" parTransId="{DFEF4FAF-DFBE-4A82-B1F5-D0DA3FA92968}" sibTransId="{5E235A28-5FC6-4ED4-A580-66A07666CD69}"/>
    <dgm:cxn modelId="{95E26A78-22D6-4952-856A-AD1AA83AFAFD}" srcId="{CA05E4E2-066E-4FE0-A9AE-93F1D9B01C26}" destId="{FA385B49-5BBE-4E5C-B1ED-92B27641783B}" srcOrd="0" destOrd="0" parTransId="{7F5208BF-2832-46BD-97B2-F49E52550032}" sibTransId="{BD8557F1-CB01-4F38-9330-C0B66966C81C}"/>
    <dgm:cxn modelId="{37744E88-7324-4D85-BBE5-6C2C7D688F75}" type="presOf" srcId="{99532E3C-8AB9-4C05-93BC-3A43800695E7}" destId="{B3513CCC-39FF-4C38-9F4D-37BB2DDE991F}" srcOrd="0" destOrd="0" presId="urn:microsoft.com/office/officeart/2005/8/layout/vList2"/>
    <dgm:cxn modelId="{C64257A4-0C0A-4913-AFB1-E0FFC79B5DCA}" srcId="{CA05E4E2-066E-4FE0-A9AE-93F1D9B01C26}" destId="{841611CC-3B5B-4B1B-A20B-7CF0081ACF88}" srcOrd="3" destOrd="0" parTransId="{CC4B5E98-77A1-4A16-8E38-8E2DD1FCDFB7}" sibTransId="{FBF966BC-B25D-4EE3-8D29-FBA111AF8E5B}"/>
    <dgm:cxn modelId="{64C737D3-8245-489F-A063-36EABB7B8F0D}" type="presOf" srcId="{FA385B49-5BBE-4E5C-B1ED-92B27641783B}" destId="{F289B22B-1854-4AFD-84F4-383F66CB9F92}" srcOrd="0" destOrd="0" presId="urn:microsoft.com/office/officeart/2005/8/layout/vList2"/>
    <dgm:cxn modelId="{41944871-7BAC-4BB4-9943-FD21ED7C54D2}" type="presParOf" srcId="{1EA29E4B-E2DC-494E-9E40-9020875DF09E}" destId="{F289B22B-1854-4AFD-84F4-383F66CB9F92}" srcOrd="0" destOrd="0" presId="urn:microsoft.com/office/officeart/2005/8/layout/vList2"/>
    <dgm:cxn modelId="{4BC97F63-5C1D-442E-AD1B-6A4A93E81FFC}" type="presParOf" srcId="{1EA29E4B-E2DC-494E-9E40-9020875DF09E}" destId="{40F37BB9-7C5B-4308-94B4-17405B8BE64F}" srcOrd="1" destOrd="0" presId="urn:microsoft.com/office/officeart/2005/8/layout/vList2"/>
    <dgm:cxn modelId="{6ED54784-A083-44DE-9D64-BB50BB065F15}" type="presParOf" srcId="{1EA29E4B-E2DC-494E-9E40-9020875DF09E}" destId="{B3513CCC-39FF-4C38-9F4D-37BB2DDE991F}" srcOrd="2" destOrd="0" presId="urn:microsoft.com/office/officeart/2005/8/layout/vList2"/>
    <dgm:cxn modelId="{A40C396C-41E4-4059-9094-11A5F412DAF2}" type="presParOf" srcId="{1EA29E4B-E2DC-494E-9E40-9020875DF09E}" destId="{26379E98-B152-4AC4-B976-23A2F0330DB5}" srcOrd="3" destOrd="0" presId="urn:microsoft.com/office/officeart/2005/8/layout/vList2"/>
    <dgm:cxn modelId="{54AB591E-2DBE-4636-9505-7EE2FDF3243C}" type="presParOf" srcId="{1EA29E4B-E2DC-494E-9E40-9020875DF09E}" destId="{7504080D-D1C7-4E5D-809B-5A05FF7F629B}" srcOrd="4" destOrd="0" presId="urn:microsoft.com/office/officeart/2005/8/layout/vList2"/>
    <dgm:cxn modelId="{F6AD3301-CE50-43F8-BA1E-121DC676F0E1}" type="presParOf" srcId="{1EA29E4B-E2DC-494E-9E40-9020875DF09E}" destId="{6ADBF8D8-29A7-4754-814B-515DF972D37A}" srcOrd="5" destOrd="0" presId="urn:microsoft.com/office/officeart/2005/8/layout/vList2"/>
    <dgm:cxn modelId="{77C12CAC-A64E-4C3F-9105-3789E2E99E15}" type="presParOf" srcId="{1EA29E4B-E2DC-494E-9E40-9020875DF09E}" destId="{20EDA3A3-5F06-458F-A40F-0608A76B134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1FF0125-007F-4C45-BFF6-26110D79319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8E71511-1F67-4206-B42A-8A354A653251}">
      <dgm:prSet/>
      <dgm:spPr/>
      <dgm:t>
        <a:bodyPr/>
        <a:lstStyle/>
        <a:p>
          <a:r>
            <a:rPr lang="en-US" dirty="0"/>
            <a:t>*Students can follow their financial aid progress by visiting their </a:t>
          </a:r>
          <a:r>
            <a:rPr lang="en-US" dirty="0" err="1"/>
            <a:t>MyNSU</a:t>
          </a:r>
          <a:r>
            <a:rPr lang="en-US" dirty="0"/>
            <a:t>/VIC account.</a:t>
          </a:r>
        </a:p>
      </dgm:t>
    </dgm:pt>
    <dgm:pt modelId="{8FB00A86-9858-40A8-B202-B5D1915A26F7}" type="parTrans" cxnId="{DE60F7DA-3963-43B1-BF40-3FC907A44459}">
      <dgm:prSet/>
      <dgm:spPr/>
      <dgm:t>
        <a:bodyPr/>
        <a:lstStyle/>
        <a:p>
          <a:endParaRPr lang="en-US"/>
        </a:p>
      </dgm:t>
    </dgm:pt>
    <dgm:pt modelId="{39F4D5F1-0A07-47A9-8449-19197B88DA67}" type="sibTrans" cxnId="{DE60F7DA-3963-43B1-BF40-3FC907A44459}">
      <dgm:prSet/>
      <dgm:spPr/>
      <dgm:t>
        <a:bodyPr/>
        <a:lstStyle/>
        <a:p>
          <a:endParaRPr lang="en-US"/>
        </a:p>
      </dgm:t>
    </dgm:pt>
    <dgm:pt modelId="{433E3DDB-C76F-4861-831E-4C7591242EA6}">
      <dgm:prSet/>
      <dgm:spPr/>
      <dgm:t>
        <a:bodyPr/>
        <a:lstStyle/>
        <a:p>
          <a:r>
            <a:rPr lang="en-US"/>
            <a:t>*All Financial Aid communications are sent via email to the students.</a:t>
          </a:r>
        </a:p>
      </dgm:t>
    </dgm:pt>
    <dgm:pt modelId="{ED3D79E9-66FD-402C-BD0E-4DE1DDCC4A42}" type="parTrans" cxnId="{87EC594C-4815-4160-BBF6-5723DB936BB3}">
      <dgm:prSet/>
      <dgm:spPr/>
      <dgm:t>
        <a:bodyPr/>
        <a:lstStyle/>
        <a:p>
          <a:endParaRPr lang="en-US"/>
        </a:p>
      </dgm:t>
    </dgm:pt>
    <dgm:pt modelId="{E65CF7D8-2668-4F28-99E6-BE922CF81EE8}" type="sibTrans" cxnId="{87EC594C-4815-4160-BBF6-5723DB936BB3}">
      <dgm:prSet/>
      <dgm:spPr/>
      <dgm:t>
        <a:bodyPr/>
        <a:lstStyle/>
        <a:p>
          <a:endParaRPr lang="en-US"/>
        </a:p>
      </dgm:t>
    </dgm:pt>
    <dgm:pt modelId="{B5C1EF78-53AC-44EA-B851-2F74978553E9}" type="pres">
      <dgm:prSet presAssocID="{81FF0125-007F-4C45-BFF6-26110D79319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9DEAF23-7BDA-44D5-B897-5D267016CD49}" type="pres">
      <dgm:prSet presAssocID="{A8E71511-1F67-4206-B42A-8A354A653251}" presName="hierRoot1" presStyleCnt="0"/>
      <dgm:spPr/>
    </dgm:pt>
    <dgm:pt modelId="{E5CE674D-B539-425A-AF0C-3AD77CE1C7B7}" type="pres">
      <dgm:prSet presAssocID="{A8E71511-1F67-4206-B42A-8A354A653251}" presName="composite" presStyleCnt="0"/>
      <dgm:spPr/>
    </dgm:pt>
    <dgm:pt modelId="{A3E711C1-B4CE-4551-B14A-DA3C6C3AB8D1}" type="pres">
      <dgm:prSet presAssocID="{A8E71511-1F67-4206-B42A-8A354A653251}" presName="background" presStyleLbl="node0" presStyleIdx="0" presStyleCnt="2"/>
      <dgm:spPr/>
    </dgm:pt>
    <dgm:pt modelId="{48C2ACFB-1805-4C07-A7B0-D2B2A885F380}" type="pres">
      <dgm:prSet presAssocID="{A8E71511-1F67-4206-B42A-8A354A653251}" presName="text" presStyleLbl="fgAcc0" presStyleIdx="0" presStyleCnt="2">
        <dgm:presLayoutVars>
          <dgm:chPref val="3"/>
        </dgm:presLayoutVars>
      </dgm:prSet>
      <dgm:spPr/>
    </dgm:pt>
    <dgm:pt modelId="{29CBEC98-7990-4CF8-8DD0-AF473D013292}" type="pres">
      <dgm:prSet presAssocID="{A8E71511-1F67-4206-B42A-8A354A653251}" presName="hierChild2" presStyleCnt="0"/>
      <dgm:spPr/>
    </dgm:pt>
    <dgm:pt modelId="{FA105CDB-DDC5-4F92-BEAC-30D3FBA23D09}" type="pres">
      <dgm:prSet presAssocID="{433E3DDB-C76F-4861-831E-4C7591242EA6}" presName="hierRoot1" presStyleCnt="0"/>
      <dgm:spPr/>
    </dgm:pt>
    <dgm:pt modelId="{EA8F65E7-7916-403F-BB01-31C56086C106}" type="pres">
      <dgm:prSet presAssocID="{433E3DDB-C76F-4861-831E-4C7591242EA6}" presName="composite" presStyleCnt="0"/>
      <dgm:spPr/>
    </dgm:pt>
    <dgm:pt modelId="{7F4BBB78-14DC-44FE-BA17-E810BC589688}" type="pres">
      <dgm:prSet presAssocID="{433E3DDB-C76F-4861-831E-4C7591242EA6}" presName="background" presStyleLbl="node0" presStyleIdx="1" presStyleCnt="2"/>
      <dgm:spPr/>
    </dgm:pt>
    <dgm:pt modelId="{1BAC6F61-A2D6-4601-B14C-967BEFE587D0}" type="pres">
      <dgm:prSet presAssocID="{433E3DDB-C76F-4861-831E-4C7591242EA6}" presName="text" presStyleLbl="fgAcc0" presStyleIdx="1" presStyleCnt="2">
        <dgm:presLayoutVars>
          <dgm:chPref val="3"/>
        </dgm:presLayoutVars>
      </dgm:prSet>
      <dgm:spPr/>
    </dgm:pt>
    <dgm:pt modelId="{4431977D-1109-4873-8FEB-8E7442C8722C}" type="pres">
      <dgm:prSet presAssocID="{433E3DDB-C76F-4861-831E-4C7591242EA6}" presName="hierChild2" presStyleCnt="0"/>
      <dgm:spPr/>
    </dgm:pt>
  </dgm:ptLst>
  <dgm:cxnLst>
    <dgm:cxn modelId="{07EB2E1F-9D50-491D-942B-5702C96D6F47}" type="presOf" srcId="{81FF0125-007F-4C45-BFF6-26110D793194}" destId="{B5C1EF78-53AC-44EA-B851-2F74978553E9}" srcOrd="0" destOrd="0" presId="urn:microsoft.com/office/officeart/2005/8/layout/hierarchy1"/>
    <dgm:cxn modelId="{87EC594C-4815-4160-BBF6-5723DB936BB3}" srcId="{81FF0125-007F-4C45-BFF6-26110D793194}" destId="{433E3DDB-C76F-4861-831E-4C7591242EA6}" srcOrd="1" destOrd="0" parTransId="{ED3D79E9-66FD-402C-BD0E-4DE1DDCC4A42}" sibTransId="{E65CF7D8-2668-4F28-99E6-BE922CF81EE8}"/>
    <dgm:cxn modelId="{114B3AC5-4212-4623-8231-CE151CC4872D}" type="presOf" srcId="{A8E71511-1F67-4206-B42A-8A354A653251}" destId="{48C2ACFB-1805-4C07-A7B0-D2B2A885F380}" srcOrd="0" destOrd="0" presId="urn:microsoft.com/office/officeart/2005/8/layout/hierarchy1"/>
    <dgm:cxn modelId="{E621B6D5-E4D4-4070-A489-F057F321E9C3}" type="presOf" srcId="{433E3DDB-C76F-4861-831E-4C7591242EA6}" destId="{1BAC6F61-A2D6-4601-B14C-967BEFE587D0}" srcOrd="0" destOrd="0" presId="urn:microsoft.com/office/officeart/2005/8/layout/hierarchy1"/>
    <dgm:cxn modelId="{DE60F7DA-3963-43B1-BF40-3FC907A44459}" srcId="{81FF0125-007F-4C45-BFF6-26110D793194}" destId="{A8E71511-1F67-4206-B42A-8A354A653251}" srcOrd="0" destOrd="0" parTransId="{8FB00A86-9858-40A8-B202-B5D1915A26F7}" sibTransId="{39F4D5F1-0A07-47A9-8449-19197B88DA67}"/>
    <dgm:cxn modelId="{A33ED6C5-8690-4DD7-8EC9-6E79A6DA3C2A}" type="presParOf" srcId="{B5C1EF78-53AC-44EA-B851-2F74978553E9}" destId="{A9DEAF23-7BDA-44D5-B897-5D267016CD49}" srcOrd="0" destOrd="0" presId="urn:microsoft.com/office/officeart/2005/8/layout/hierarchy1"/>
    <dgm:cxn modelId="{EF6ABED7-F758-4926-AEA1-AADBE1B60F57}" type="presParOf" srcId="{A9DEAF23-7BDA-44D5-B897-5D267016CD49}" destId="{E5CE674D-B539-425A-AF0C-3AD77CE1C7B7}" srcOrd="0" destOrd="0" presId="urn:microsoft.com/office/officeart/2005/8/layout/hierarchy1"/>
    <dgm:cxn modelId="{4AFE872F-F93F-4567-B69D-C3F39B2F564A}" type="presParOf" srcId="{E5CE674D-B539-425A-AF0C-3AD77CE1C7B7}" destId="{A3E711C1-B4CE-4551-B14A-DA3C6C3AB8D1}" srcOrd="0" destOrd="0" presId="urn:microsoft.com/office/officeart/2005/8/layout/hierarchy1"/>
    <dgm:cxn modelId="{78561297-7861-4743-AA3F-4073B6A3F55B}" type="presParOf" srcId="{E5CE674D-B539-425A-AF0C-3AD77CE1C7B7}" destId="{48C2ACFB-1805-4C07-A7B0-D2B2A885F380}" srcOrd="1" destOrd="0" presId="urn:microsoft.com/office/officeart/2005/8/layout/hierarchy1"/>
    <dgm:cxn modelId="{9F51C70D-0C96-4C52-A559-0C8E7B1ACFEA}" type="presParOf" srcId="{A9DEAF23-7BDA-44D5-B897-5D267016CD49}" destId="{29CBEC98-7990-4CF8-8DD0-AF473D013292}" srcOrd="1" destOrd="0" presId="urn:microsoft.com/office/officeart/2005/8/layout/hierarchy1"/>
    <dgm:cxn modelId="{0C4A9C0F-AFA4-4C65-958C-91CE575C2B0B}" type="presParOf" srcId="{B5C1EF78-53AC-44EA-B851-2F74978553E9}" destId="{FA105CDB-DDC5-4F92-BEAC-30D3FBA23D09}" srcOrd="1" destOrd="0" presId="urn:microsoft.com/office/officeart/2005/8/layout/hierarchy1"/>
    <dgm:cxn modelId="{4B175919-9BD0-4077-A05A-2EDABFAF0144}" type="presParOf" srcId="{FA105CDB-DDC5-4F92-BEAC-30D3FBA23D09}" destId="{EA8F65E7-7916-403F-BB01-31C56086C106}" srcOrd="0" destOrd="0" presId="urn:microsoft.com/office/officeart/2005/8/layout/hierarchy1"/>
    <dgm:cxn modelId="{D1D20704-C634-4DB2-A64F-3C5CF154324F}" type="presParOf" srcId="{EA8F65E7-7916-403F-BB01-31C56086C106}" destId="{7F4BBB78-14DC-44FE-BA17-E810BC589688}" srcOrd="0" destOrd="0" presId="urn:microsoft.com/office/officeart/2005/8/layout/hierarchy1"/>
    <dgm:cxn modelId="{9BD28415-7047-4C5D-9B7C-64577E75298D}" type="presParOf" srcId="{EA8F65E7-7916-403F-BB01-31C56086C106}" destId="{1BAC6F61-A2D6-4601-B14C-967BEFE587D0}" srcOrd="1" destOrd="0" presId="urn:microsoft.com/office/officeart/2005/8/layout/hierarchy1"/>
    <dgm:cxn modelId="{A90DB40F-B952-4D76-8297-397B436EDFC7}" type="presParOf" srcId="{FA105CDB-DDC5-4F92-BEAC-30D3FBA23D09}" destId="{4431977D-1109-4873-8FEB-8E7442C8722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F66E8-87BD-41E1-9B9C-675716814B61}">
      <dsp:nvSpPr>
        <dsp:cNvPr id="0" name=""/>
        <dsp:cNvSpPr/>
      </dsp:nvSpPr>
      <dsp:spPr>
        <a:xfrm>
          <a:off x="0" y="0"/>
          <a:ext cx="114683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F799F0-C617-455F-A215-8CCF9EC70F15}">
      <dsp:nvSpPr>
        <dsp:cNvPr id="0" name=""/>
        <dsp:cNvSpPr/>
      </dsp:nvSpPr>
      <dsp:spPr>
        <a:xfrm>
          <a:off x="0" y="0"/>
          <a:ext cx="11468368" cy="920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rgbClr val="7030A0"/>
              </a:solidFill>
            </a:rPr>
            <a:t>Students must complete a Free Application for Federal Student Aid (FAFSA) to apply for federal and some state aid (Go Grant, SEOG and Federal Work Study). </a:t>
          </a:r>
          <a:endParaRPr lang="en-US" sz="2300" kern="1200" dirty="0">
            <a:solidFill>
              <a:srgbClr val="7030A0"/>
            </a:solidFill>
          </a:endParaRPr>
        </a:p>
      </dsp:txBody>
      <dsp:txXfrm>
        <a:off x="0" y="0"/>
        <a:ext cx="11468368" cy="920860"/>
      </dsp:txXfrm>
    </dsp:sp>
    <dsp:sp modelId="{F7B9616F-E8E0-45C1-9DFE-587BAECD88EA}">
      <dsp:nvSpPr>
        <dsp:cNvPr id="0" name=""/>
        <dsp:cNvSpPr/>
      </dsp:nvSpPr>
      <dsp:spPr>
        <a:xfrm>
          <a:off x="0" y="920861"/>
          <a:ext cx="114683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CB311-5AF8-422D-A7F1-5FAC95B6F2C8}">
      <dsp:nvSpPr>
        <dsp:cNvPr id="0" name=""/>
        <dsp:cNvSpPr/>
      </dsp:nvSpPr>
      <dsp:spPr>
        <a:xfrm>
          <a:off x="0" y="920860"/>
          <a:ext cx="11468368" cy="920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rgbClr val="7030A0"/>
              </a:solidFill>
            </a:rPr>
            <a:t>FAFSA application must be completed each academic year (fall, spring, and summer) online </a:t>
          </a:r>
          <a:r>
            <a:rPr lang="en-US" sz="2300" b="1" kern="1200" dirty="0">
              <a:solidFill>
                <a:srgbClr val="7030A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www.studentaid.gov</a:t>
          </a:r>
          <a:r>
            <a:rPr lang="en-US" sz="2300" b="1" kern="1200" dirty="0">
              <a:solidFill>
                <a:srgbClr val="7030A0"/>
              </a:solidFill>
            </a:rPr>
            <a:t> </a:t>
          </a:r>
          <a:endParaRPr lang="en-US" sz="2300" kern="1200" dirty="0">
            <a:solidFill>
              <a:srgbClr val="7030A0"/>
            </a:solidFill>
          </a:endParaRPr>
        </a:p>
      </dsp:txBody>
      <dsp:txXfrm>
        <a:off x="0" y="920860"/>
        <a:ext cx="11468368" cy="920860"/>
      </dsp:txXfrm>
    </dsp:sp>
    <dsp:sp modelId="{8E26DB9F-01AC-4E0C-AD8F-412B9AE38169}">
      <dsp:nvSpPr>
        <dsp:cNvPr id="0" name=""/>
        <dsp:cNvSpPr/>
      </dsp:nvSpPr>
      <dsp:spPr>
        <a:xfrm>
          <a:off x="0" y="1841722"/>
          <a:ext cx="114683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B6841-2962-471E-95E7-642B81A36C6A}">
      <dsp:nvSpPr>
        <dsp:cNvPr id="0" name=""/>
        <dsp:cNvSpPr/>
      </dsp:nvSpPr>
      <dsp:spPr>
        <a:xfrm>
          <a:off x="0" y="1841721"/>
          <a:ext cx="11468368" cy="920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rgbClr val="7030A0"/>
              </a:solidFill>
            </a:rPr>
            <a:t>When completing the 2026-2027 FAFSA, family income from the 2024 tax year information is required to determine federal student aid eligibility. </a:t>
          </a:r>
          <a:endParaRPr lang="en-US" sz="2300" kern="1200" dirty="0">
            <a:solidFill>
              <a:srgbClr val="7030A0"/>
            </a:solidFill>
          </a:endParaRPr>
        </a:p>
      </dsp:txBody>
      <dsp:txXfrm>
        <a:off x="0" y="1841721"/>
        <a:ext cx="11468368" cy="920860"/>
      </dsp:txXfrm>
    </dsp:sp>
    <dsp:sp modelId="{A146902D-FAEB-40D0-A186-A2DF7FB770E9}">
      <dsp:nvSpPr>
        <dsp:cNvPr id="0" name=""/>
        <dsp:cNvSpPr/>
      </dsp:nvSpPr>
      <dsp:spPr>
        <a:xfrm>
          <a:off x="0" y="2762582"/>
          <a:ext cx="1146836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464745-DED8-49BC-BFC8-4B89C676A345}">
      <dsp:nvSpPr>
        <dsp:cNvPr id="0" name=""/>
        <dsp:cNvSpPr/>
      </dsp:nvSpPr>
      <dsp:spPr>
        <a:xfrm>
          <a:off x="0" y="2762582"/>
          <a:ext cx="11468368" cy="920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rgbClr val="7030A0"/>
              </a:solidFill>
            </a:rPr>
            <a:t>FAFSA applications for both 2025-2026 &amp; 2026-2027 academic year are now available! Please be sure to complete for the appropriate academic award year.</a:t>
          </a:r>
          <a:endParaRPr lang="en-US" sz="2300" kern="1200" dirty="0">
            <a:solidFill>
              <a:srgbClr val="7030A0"/>
            </a:solidFill>
          </a:endParaRPr>
        </a:p>
      </dsp:txBody>
      <dsp:txXfrm>
        <a:off x="0" y="2762582"/>
        <a:ext cx="11468368" cy="9208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0429F-6AA4-4237-93A1-0743A8211BB0}">
      <dsp:nvSpPr>
        <dsp:cNvPr id="0" name=""/>
        <dsp:cNvSpPr/>
      </dsp:nvSpPr>
      <dsp:spPr>
        <a:xfrm>
          <a:off x="0" y="219138"/>
          <a:ext cx="12056882" cy="954719"/>
        </a:xfrm>
        <a:prstGeom prst="roundRect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Terms and Conditions (completed within </a:t>
          </a:r>
          <a:r>
            <a:rPr lang="en-US" sz="2400" b="1" kern="1200" dirty="0" err="1">
              <a:solidFill>
                <a:schemeClr val="bg1"/>
              </a:solidFill>
            </a:rPr>
            <a:t>MyNSU</a:t>
          </a:r>
          <a:r>
            <a:rPr lang="en-US" sz="2400" b="1" kern="1200" dirty="0">
              <a:solidFill>
                <a:schemeClr val="bg1"/>
              </a:solidFill>
            </a:rPr>
            <a:t>/VIC – one time only):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 dirty="0"/>
            <a:t>Available for completion after federal awards are posted.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46606" y="265744"/>
        <a:ext cx="11963670" cy="861507"/>
      </dsp:txXfrm>
    </dsp:sp>
    <dsp:sp modelId="{0ADDC020-2EFF-4AA3-AB9E-B9958A001BDB}">
      <dsp:nvSpPr>
        <dsp:cNvPr id="0" name=""/>
        <dsp:cNvSpPr/>
      </dsp:nvSpPr>
      <dsp:spPr>
        <a:xfrm>
          <a:off x="0" y="1173858"/>
          <a:ext cx="12056882" cy="1018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2806" tIns="25400" rIns="142240" bIns="254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n-US" sz="2000" b="1" kern="1200" dirty="0"/>
            <a:t>Important changes that began July 1, 2026, </a:t>
          </a:r>
          <a:r>
            <a:rPr lang="en-US" sz="2000" b="1" i="0" u="sng" kern="1200" dirty="0"/>
            <a:t>for all students </a:t>
          </a:r>
          <a:r>
            <a:rPr lang="en-US" sz="2000" b="1" i="0" u="none" kern="1200" dirty="0"/>
            <a:t>(New &amp; Returning) </a:t>
          </a:r>
          <a:r>
            <a:rPr lang="en-US" sz="2000" b="1" kern="1200" dirty="0"/>
            <a:t>receiving Federal Student Aid: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1" kern="1200" dirty="0"/>
            <a:t>Parent Plus yearly ($20,000) &amp; lifetime limits ($65,000) per each dependent student.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1" kern="1200" dirty="0"/>
            <a:t>Student loan reduction for fewer than full-time hours including drop or withdrawn courses.</a:t>
          </a:r>
          <a:endParaRPr lang="en-US" sz="2000" kern="1200" dirty="0"/>
        </a:p>
      </dsp:txBody>
      <dsp:txXfrm>
        <a:off x="0" y="1173858"/>
        <a:ext cx="12056882" cy="1018440"/>
      </dsp:txXfrm>
    </dsp:sp>
    <dsp:sp modelId="{96A121B0-904C-45F1-8645-DF853AA3427D}">
      <dsp:nvSpPr>
        <dsp:cNvPr id="0" name=""/>
        <dsp:cNvSpPr/>
      </dsp:nvSpPr>
      <dsp:spPr>
        <a:xfrm>
          <a:off x="0" y="2220579"/>
          <a:ext cx="12056882" cy="954719"/>
        </a:xfrm>
        <a:prstGeom prst="roundRect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Title IV Authorization Form (completed within </a:t>
          </a:r>
          <a:r>
            <a:rPr lang="en-US" sz="2400" b="1" kern="1200" dirty="0" err="1">
              <a:solidFill>
                <a:schemeClr val="bg1"/>
              </a:solidFill>
            </a:rPr>
            <a:t>MyNSU</a:t>
          </a:r>
          <a:r>
            <a:rPr lang="en-US" sz="2400" b="1" kern="1200" dirty="0">
              <a:solidFill>
                <a:schemeClr val="bg1"/>
              </a:solidFill>
            </a:rPr>
            <a:t>/VIC – one time only) </a:t>
          </a:r>
        </a:p>
      </dsp:txBody>
      <dsp:txXfrm>
        <a:off x="46606" y="2267185"/>
        <a:ext cx="11963670" cy="861507"/>
      </dsp:txXfrm>
    </dsp:sp>
    <dsp:sp modelId="{92355C9C-9CFF-4CFD-95E8-A28549AC7F49}">
      <dsp:nvSpPr>
        <dsp:cNvPr id="0" name=""/>
        <dsp:cNvSpPr/>
      </dsp:nvSpPr>
      <dsp:spPr>
        <a:xfrm>
          <a:off x="0" y="3216138"/>
          <a:ext cx="12056882" cy="954719"/>
        </a:xfrm>
        <a:prstGeom prst="roundRect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The Federal Government may select the students FAFSA application for a review process known as </a:t>
          </a:r>
          <a:r>
            <a:rPr lang="en-US" sz="2400" b="1" i="1" kern="1200" dirty="0">
              <a:solidFill>
                <a:schemeClr val="bg1"/>
              </a:solidFill>
            </a:rPr>
            <a:t>Verification</a:t>
          </a:r>
          <a:r>
            <a:rPr lang="en-US" sz="2400" b="1" kern="1200" dirty="0">
              <a:solidFill>
                <a:schemeClr val="bg1"/>
              </a:solidFill>
            </a:rPr>
            <a:t> that requires FA Staff to verify the accuracy of the FAFSA application.</a:t>
          </a:r>
        </a:p>
      </dsp:txBody>
      <dsp:txXfrm>
        <a:off x="46606" y="3262744"/>
        <a:ext cx="11963670" cy="861507"/>
      </dsp:txXfrm>
    </dsp:sp>
    <dsp:sp modelId="{F081169B-3426-4349-984E-03EB40F570D5}">
      <dsp:nvSpPr>
        <dsp:cNvPr id="0" name=""/>
        <dsp:cNvSpPr/>
      </dsp:nvSpPr>
      <dsp:spPr>
        <a:xfrm>
          <a:off x="0" y="4170858"/>
          <a:ext cx="12056882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280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1" kern="1200" dirty="0"/>
            <a:t>Students and parents will be required in some cases to submit tax/wage information as well as other documentation to verify the data reported on the FAFSA.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1" kern="1200" dirty="0">
              <a:solidFill>
                <a:schemeClr val="tx1"/>
              </a:solidFill>
            </a:rPr>
            <a:t>Students will be notified via email of the required documentation needed for any verification review</a:t>
          </a:r>
          <a:endParaRPr lang="en-US" sz="2000" b="1" kern="1200" dirty="0"/>
        </a:p>
      </dsp:txBody>
      <dsp:txXfrm>
        <a:off x="0" y="4170858"/>
        <a:ext cx="12056882" cy="9687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9F89A-91ED-4F56-9E01-1A2D4562C072}">
      <dsp:nvSpPr>
        <dsp:cNvPr id="0" name=""/>
        <dsp:cNvSpPr/>
      </dsp:nvSpPr>
      <dsp:spPr>
        <a:xfrm>
          <a:off x="0" y="28039"/>
          <a:ext cx="11650163" cy="1265219"/>
        </a:xfrm>
        <a:prstGeom prst="roundRect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552579"/>
              </a:solidFill>
            </a:rPr>
            <a:t>The Intent to Attend will be available during the first 7 days of class via </a:t>
          </a:r>
          <a:r>
            <a:rPr lang="en-US" sz="3000" b="1" kern="1200" dirty="0" err="1">
              <a:solidFill>
                <a:srgbClr val="552579"/>
              </a:solidFill>
            </a:rPr>
            <a:t>MyNSU</a:t>
          </a:r>
          <a:r>
            <a:rPr lang="en-US" sz="3000" b="1" kern="1200" dirty="0">
              <a:solidFill>
                <a:srgbClr val="552579"/>
              </a:solidFill>
            </a:rPr>
            <a:t>/VIC – to be completed </a:t>
          </a:r>
          <a:r>
            <a:rPr lang="en-US" sz="3000" b="1" u="sng" kern="1200" dirty="0">
              <a:solidFill>
                <a:srgbClr val="552579"/>
              </a:solidFill>
            </a:rPr>
            <a:t>every</a:t>
          </a:r>
          <a:r>
            <a:rPr lang="en-US" sz="3000" b="1" kern="1200" dirty="0">
              <a:solidFill>
                <a:srgbClr val="552579"/>
              </a:solidFill>
            </a:rPr>
            <a:t> semester</a:t>
          </a:r>
        </a:p>
      </dsp:txBody>
      <dsp:txXfrm>
        <a:off x="61763" y="89802"/>
        <a:ext cx="11526637" cy="1141693"/>
      </dsp:txXfrm>
    </dsp:sp>
    <dsp:sp modelId="{B2C8C7F4-CB8D-44E0-A9B8-F0C6C09E4B36}">
      <dsp:nvSpPr>
        <dsp:cNvPr id="0" name=""/>
        <dsp:cNvSpPr/>
      </dsp:nvSpPr>
      <dsp:spPr>
        <a:xfrm>
          <a:off x="0" y="1337579"/>
          <a:ext cx="11650163" cy="1265219"/>
        </a:xfrm>
        <a:prstGeom prst="roundRect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552579"/>
              </a:solidFill>
            </a:rPr>
            <a:t>Aid will not disburse to a students account until the student has verified, they will be attending their scheduled courses </a:t>
          </a:r>
        </a:p>
      </dsp:txBody>
      <dsp:txXfrm>
        <a:off x="61763" y="1399342"/>
        <a:ext cx="11526637" cy="1141693"/>
      </dsp:txXfrm>
    </dsp:sp>
    <dsp:sp modelId="{0DF13D32-A512-425C-8D2C-C24590509505}">
      <dsp:nvSpPr>
        <dsp:cNvPr id="0" name=""/>
        <dsp:cNvSpPr/>
      </dsp:nvSpPr>
      <dsp:spPr>
        <a:xfrm>
          <a:off x="0" y="2555379"/>
          <a:ext cx="11650163" cy="1265219"/>
        </a:xfrm>
        <a:prstGeom prst="roundRect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552579"/>
              </a:solidFill>
            </a:rPr>
            <a:t>Students who have not completed the Intent To Attend within the first 7 days of classes will have their courses cancelled thereafter </a:t>
          </a:r>
        </a:p>
      </dsp:txBody>
      <dsp:txXfrm>
        <a:off x="61763" y="2617142"/>
        <a:ext cx="11526637" cy="1141693"/>
      </dsp:txXfrm>
    </dsp:sp>
    <dsp:sp modelId="{AF7F4430-403C-4BBD-AC5A-9D98C850E8B8}">
      <dsp:nvSpPr>
        <dsp:cNvPr id="0" name=""/>
        <dsp:cNvSpPr/>
      </dsp:nvSpPr>
      <dsp:spPr>
        <a:xfrm>
          <a:off x="0" y="3831454"/>
          <a:ext cx="11650163" cy="1265219"/>
        </a:xfrm>
        <a:prstGeom prst="roundRect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rgbClr val="552579"/>
              </a:solidFill>
            </a:rPr>
            <a:t>Students who do not have enough aid to cover their total account balance will be required to complete a promissory agreement with NSU during the Intent to Attend process.  </a:t>
          </a:r>
        </a:p>
      </dsp:txBody>
      <dsp:txXfrm>
        <a:off x="61763" y="3893217"/>
        <a:ext cx="11526637" cy="11416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16177-664C-4AF7-BEAE-11BC81386D57}">
      <dsp:nvSpPr>
        <dsp:cNvPr id="0" name=""/>
        <dsp:cNvSpPr/>
      </dsp:nvSpPr>
      <dsp:spPr>
        <a:xfrm>
          <a:off x="0" y="0"/>
          <a:ext cx="11877774" cy="965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Meeting Satisfactory Academic Progress Includes </a:t>
          </a:r>
          <a:r>
            <a:rPr lang="en-US" sz="3200" b="1" u="sng" kern="1200" dirty="0">
              <a:solidFill>
                <a:schemeClr val="tx1"/>
              </a:solidFill>
            </a:rPr>
            <a:t>All</a:t>
          </a:r>
          <a:r>
            <a:rPr lang="en-US" sz="3200" b="1" kern="1200" dirty="0">
              <a:solidFill>
                <a:schemeClr val="tx1"/>
              </a:solidFill>
            </a:rPr>
            <a:t> the Following:</a:t>
          </a:r>
        </a:p>
      </dsp:txBody>
      <dsp:txXfrm>
        <a:off x="47120" y="47120"/>
        <a:ext cx="11783534" cy="871010"/>
      </dsp:txXfrm>
    </dsp:sp>
    <dsp:sp modelId="{5687E3D6-5FEA-4999-AF43-020A684B92B6}">
      <dsp:nvSpPr>
        <dsp:cNvPr id="0" name=""/>
        <dsp:cNvSpPr/>
      </dsp:nvSpPr>
      <dsp:spPr>
        <a:xfrm>
          <a:off x="0" y="894917"/>
          <a:ext cx="11877774" cy="3179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711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 dirty="0">
              <a:solidFill>
                <a:schemeClr val="tx1"/>
              </a:solidFill>
            </a:rPr>
            <a:t>Cumulative GPA of 2.0 for Undergraduate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 dirty="0">
              <a:solidFill>
                <a:schemeClr val="tx1"/>
              </a:solidFill>
            </a:rPr>
            <a:t>Cumulative completion rate of 67% of all courses </a:t>
          </a:r>
        </a:p>
        <a:p>
          <a:pPr marL="571500" lvl="2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 dirty="0">
              <a:solidFill>
                <a:schemeClr val="tx1"/>
              </a:solidFill>
            </a:rPr>
            <a:t>Total earned hours divided by total attempted hours</a:t>
          </a:r>
        </a:p>
        <a:p>
          <a:pPr marL="571500" lvl="2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 dirty="0">
              <a:solidFill>
                <a:schemeClr val="tx1"/>
              </a:solidFill>
            </a:rPr>
            <a:t>All withdrawn courses count in attempted hours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 dirty="0">
              <a:solidFill>
                <a:schemeClr val="tx1"/>
              </a:solidFill>
            </a:rPr>
            <a:t>Cannot attempt more than 150% of hours needed for the respective degree program</a:t>
          </a:r>
        </a:p>
      </dsp:txBody>
      <dsp:txXfrm>
        <a:off x="0" y="894917"/>
        <a:ext cx="11877774" cy="3179520"/>
      </dsp:txXfrm>
    </dsp:sp>
    <dsp:sp modelId="{8C237404-2C89-4148-9910-BF668072B3BA}">
      <dsp:nvSpPr>
        <dsp:cNvPr id="0" name=""/>
        <dsp:cNvSpPr/>
      </dsp:nvSpPr>
      <dsp:spPr>
        <a:xfrm>
          <a:off x="0" y="4160012"/>
          <a:ext cx="11877774" cy="965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Please utilize our GPA/Hours Forecast Calculator to check your progress - this can be found on our website: </a:t>
          </a:r>
          <a:r>
            <a:rPr lang="en-US" sz="2400" kern="1200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www.nsula.edu/financialaid</a:t>
          </a:r>
          <a:r>
            <a:rPr lang="en-US" sz="2400" kern="1200" dirty="0">
              <a:solidFill>
                <a:schemeClr val="tx1"/>
              </a:solidFill>
            </a:rPr>
            <a:t> 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47120" y="4207132"/>
        <a:ext cx="11783534" cy="8710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16177-664C-4AF7-BEAE-11BC81386D57}">
      <dsp:nvSpPr>
        <dsp:cNvPr id="0" name=""/>
        <dsp:cNvSpPr/>
      </dsp:nvSpPr>
      <dsp:spPr>
        <a:xfrm>
          <a:off x="0" y="0"/>
          <a:ext cx="11821213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Meeting Satisfactory Academic Progress Includes </a:t>
          </a:r>
          <a:r>
            <a:rPr lang="en-US" sz="3200" b="1" u="sng" kern="1200" dirty="0">
              <a:solidFill>
                <a:schemeClr val="tx1"/>
              </a:solidFill>
            </a:rPr>
            <a:t>All</a:t>
          </a:r>
          <a:r>
            <a:rPr lang="en-US" sz="3200" b="1" kern="1200" dirty="0">
              <a:solidFill>
                <a:schemeClr val="tx1"/>
              </a:solidFill>
            </a:rPr>
            <a:t> the Following:</a:t>
          </a:r>
        </a:p>
      </dsp:txBody>
      <dsp:txXfrm>
        <a:off x="37467" y="37467"/>
        <a:ext cx="11746279" cy="692586"/>
      </dsp:txXfrm>
    </dsp:sp>
    <dsp:sp modelId="{5687E3D6-5FEA-4999-AF43-020A684B92B6}">
      <dsp:nvSpPr>
        <dsp:cNvPr id="0" name=""/>
        <dsp:cNvSpPr/>
      </dsp:nvSpPr>
      <dsp:spPr>
        <a:xfrm>
          <a:off x="0" y="1007397"/>
          <a:ext cx="11821213" cy="264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5324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b="0" i="0" kern="1200" baseline="0" dirty="0"/>
            <a:t>Full-time enrollment – 12 hours or more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b="0" i="0" kern="1200" baseline="0" dirty="0"/>
            <a:t>Required semester and/or </a:t>
          </a:r>
          <a:r>
            <a:rPr lang="en-US" sz="3200" kern="1200" dirty="0"/>
            <a:t>cumulative</a:t>
          </a:r>
          <a:r>
            <a:rPr lang="en-US" sz="3200" b="0" i="0" kern="1200" baseline="0" dirty="0"/>
            <a:t> GPA per scholarship award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b="0" i="0" kern="1200" baseline="0" dirty="0"/>
            <a:t>Award letter information gives eligibility requirements to maintain academic scholarships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 dirty="0"/>
            <a:t>All scholarship awards are available via your </a:t>
          </a:r>
          <a:r>
            <a:rPr lang="en-US" sz="3200" kern="1200" dirty="0" err="1"/>
            <a:t>MyNSU</a:t>
          </a:r>
          <a:r>
            <a:rPr lang="en-US" sz="3200" kern="1200" dirty="0"/>
            <a:t>/VIC</a:t>
          </a:r>
        </a:p>
      </dsp:txBody>
      <dsp:txXfrm>
        <a:off x="0" y="1007397"/>
        <a:ext cx="11821213" cy="2649600"/>
      </dsp:txXfrm>
    </dsp:sp>
    <dsp:sp modelId="{8C237404-2C89-4148-9910-BF668072B3BA}">
      <dsp:nvSpPr>
        <dsp:cNvPr id="0" name=""/>
        <dsp:cNvSpPr/>
      </dsp:nvSpPr>
      <dsp:spPr>
        <a:xfrm>
          <a:off x="0" y="3885846"/>
          <a:ext cx="11821213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baseline="0" dirty="0">
              <a:solidFill>
                <a:schemeClr val="tx1"/>
              </a:solidFill>
            </a:rPr>
            <a:t>Note: Academic Scholarships cannot be used for Summer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37467" y="3923313"/>
        <a:ext cx="11746279" cy="6925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9B22B-1854-4AFD-84F4-383F66CB9F92}">
      <dsp:nvSpPr>
        <dsp:cNvPr id="0" name=""/>
        <dsp:cNvSpPr/>
      </dsp:nvSpPr>
      <dsp:spPr>
        <a:xfrm>
          <a:off x="0" y="71555"/>
          <a:ext cx="11981469" cy="1217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chemeClr val="tx1"/>
              </a:solidFill>
            </a:rPr>
            <a:t>The Family Educational Rights and Privacy Act (FERPA) is a federal law that sets forth requirements regarding the privacy of student records. 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59435" y="130990"/>
        <a:ext cx="11862599" cy="1098661"/>
      </dsp:txXfrm>
    </dsp:sp>
    <dsp:sp modelId="{B3513CCC-39FF-4C38-9F4D-37BB2DDE991F}">
      <dsp:nvSpPr>
        <dsp:cNvPr id="0" name=""/>
        <dsp:cNvSpPr/>
      </dsp:nvSpPr>
      <dsp:spPr>
        <a:xfrm>
          <a:off x="0" y="1346686"/>
          <a:ext cx="11981469" cy="1217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chemeClr val="tx1"/>
              </a:solidFill>
            </a:rPr>
            <a:t>FERPA governs the release of these records (known as educational &amp; financial aid records) maintained by an educational institution. When a student turns 18 years old, or enters a postsecondary institution at any age, the rights under FERPA transfer from the parents to the student.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59435" y="1406121"/>
        <a:ext cx="11862599" cy="1098661"/>
      </dsp:txXfrm>
    </dsp:sp>
    <dsp:sp modelId="{7504080D-D1C7-4E5D-809B-5A05FF7F629B}">
      <dsp:nvSpPr>
        <dsp:cNvPr id="0" name=""/>
        <dsp:cNvSpPr/>
      </dsp:nvSpPr>
      <dsp:spPr>
        <a:xfrm>
          <a:off x="0" y="2621817"/>
          <a:ext cx="11981469" cy="1217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Therefore, the student must have a FERPA Release Authorization Form on file with the University, before any NSU staff can discuss the student’s account information with a third-party individual.</a:t>
          </a:r>
        </a:p>
      </dsp:txBody>
      <dsp:txXfrm>
        <a:off x="59435" y="2681252"/>
        <a:ext cx="11862599" cy="1098661"/>
      </dsp:txXfrm>
    </dsp:sp>
    <dsp:sp modelId="{20EDA3A3-5F06-458F-A40F-0608A76B1346}">
      <dsp:nvSpPr>
        <dsp:cNvPr id="0" name=""/>
        <dsp:cNvSpPr/>
      </dsp:nvSpPr>
      <dsp:spPr>
        <a:xfrm>
          <a:off x="0" y="3896948"/>
          <a:ext cx="11981469" cy="1217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chemeClr val="tx1"/>
              </a:solidFill>
            </a:rPr>
            <a:t>FERPA Release Forms in most cases, must submitted in person &amp; can be found on our website </a:t>
          </a:r>
          <a:r>
            <a:rPr lang="en-US" sz="2000" b="1" u="none" kern="1200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www.nsula.edu/financial</a:t>
          </a:r>
          <a:r>
            <a:rPr lang="en-US" sz="2000" b="1" i="0" u="none" kern="1200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aid</a:t>
          </a:r>
          <a:r>
            <a:rPr lang="en-US" sz="2000" b="1" i="0" u="none" kern="1200" dirty="0">
              <a:solidFill>
                <a:schemeClr val="tx1"/>
              </a:solidFill>
            </a:rPr>
            <a:t> </a:t>
          </a:r>
          <a:r>
            <a:rPr lang="en-US" sz="2000" b="1" i="0" kern="1200" dirty="0">
              <a:solidFill>
                <a:schemeClr val="tx1"/>
              </a:solidFill>
            </a:rPr>
            <a:t>or by visiting the University Registrar website </a:t>
          </a:r>
          <a:r>
            <a:rPr lang="en-US" sz="2000" b="1" i="0" kern="1200" dirty="0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www.nsula.edu/registrar</a:t>
          </a:r>
          <a:r>
            <a:rPr lang="en-US" sz="2000" b="1" i="0" kern="1200" dirty="0">
              <a:solidFill>
                <a:schemeClr val="tx1"/>
              </a:solidFill>
            </a:rPr>
            <a:t> 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59435" y="3956383"/>
        <a:ext cx="11862599" cy="109866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E711C1-B4CE-4551-B14A-DA3C6C3AB8D1}">
      <dsp:nvSpPr>
        <dsp:cNvPr id="0" name=""/>
        <dsp:cNvSpPr/>
      </dsp:nvSpPr>
      <dsp:spPr>
        <a:xfrm>
          <a:off x="12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2ACFB-1805-4C07-A7B0-D2B2A885F380}">
      <dsp:nvSpPr>
        <dsp:cNvPr id="0" name=""/>
        <dsp:cNvSpPr/>
      </dsp:nvSpPr>
      <dsp:spPr>
        <a:xfrm>
          <a:off x="480082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*Students can follow their financial aid progress by visiting their </a:t>
          </a:r>
          <a:r>
            <a:rPr lang="en-US" sz="3300" kern="1200" dirty="0" err="1"/>
            <a:t>MyNSU</a:t>
          </a:r>
          <a:r>
            <a:rPr lang="en-US" sz="3300" kern="1200" dirty="0"/>
            <a:t>/VIC account.</a:t>
          </a:r>
        </a:p>
      </dsp:txBody>
      <dsp:txXfrm>
        <a:off x="560236" y="832323"/>
        <a:ext cx="4149382" cy="2576345"/>
      </dsp:txXfrm>
    </dsp:sp>
    <dsp:sp modelId="{7F4BBB78-14DC-44FE-BA17-E810BC589688}">
      <dsp:nvSpPr>
        <dsp:cNvPr id="0" name=""/>
        <dsp:cNvSpPr/>
      </dsp:nvSpPr>
      <dsp:spPr>
        <a:xfrm>
          <a:off x="52686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AC6F61-A2D6-4601-B14C-967BEFE587D0}">
      <dsp:nvSpPr>
        <dsp:cNvPr id="0" name=""/>
        <dsp:cNvSpPr/>
      </dsp:nvSpPr>
      <dsp:spPr>
        <a:xfrm>
          <a:off x="5747481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*All Financial Aid communications are sent via email to the students.</a:t>
          </a:r>
        </a:p>
      </dsp:txBody>
      <dsp:txXfrm>
        <a:off x="5827635" y="832323"/>
        <a:ext cx="4149382" cy="2576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738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9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777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176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6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560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035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38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59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73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97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D80537A-52CB-4759-B96A-D8A0C1929AF4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6CA7BB-401A-4874-88D3-7A1B4EE7C3B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633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sv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sv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studentaid.gov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://www.studentaid.gov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studentaccounting@nsula.edu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sv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sv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sv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://www.studentaid.gov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diagramLayout" Target="../diagrams/layout7.xml"/><Relationship Id="rId7" Type="http://schemas.openxmlformats.org/officeDocument/2006/relationships/image" Target="../media/image9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D4E8C0AE-13FB-E3FF-1850-B41F0155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0853" y="280185"/>
            <a:ext cx="10682489" cy="130351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221117B-02E8-389B-8C1C-1C67152D565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9661" y="2260374"/>
            <a:ext cx="11630320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Financial Aid &amp; Scholarships Overview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For NSU Students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51B3B2-7EDC-A8BC-2AF5-AC84BD2075D0}"/>
              </a:ext>
            </a:extLst>
          </p:cNvPr>
          <p:cNvSpPr txBox="1"/>
          <p:nvPr/>
        </p:nvSpPr>
        <p:spPr>
          <a:xfrm>
            <a:off x="279661" y="4597626"/>
            <a:ext cx="113027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Constantia" panose="02030602050306030303" pitchFamily="18" charset="0"/>
              </a:rPr>
              <a:t>Presented By: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Constantia" panose="02030602050306030303" pitchFamily="18" charset="0"/>
              </a:rPr>
              <a:t>The Office of Student Financial Aid</a:t>
            </a:r>
          </a:p>
        </p:txBody>
      </p:sp>
    </p:spTree>
    <p:extLst>
      <p:ext uri="{BB962C8B-B14F-4D97-AF65-F5344CB8AC3E}">
        <p14:creationId xmlns:p14="http://schemas.microsoft.com/office/powerpoint/2010/main" val="32901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CF35F-2CA5-1F9F-A398-840B9F37FC4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7280" y="-1450757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FAFSA form</a:t>
            </a:r>
          </a:p>
        </p:txBody>
      </p:sp>
      <p:pic>
        <p:nvPicPr>
          <p:cNvPr id="3" name="Graphic 2" descr="FAFSA form">
            <a:extLst>
              <a:ext uri="{FF2B5EF4-FFF2-40B4-BE49-F238E27FC236}">
                <a16:creationId xmlns:a16="http://schemas.microsoft.com/office/drawing/2014/main" id="{02E27305-BCA3-284C-C43F-45DB1CBD32F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96136" y="52466"/>
            <a:ext cx="2504286" cy="1328360"/>
          </a:xfrm>
          <a:prstGeom prst="rect">
            <a:avLst/>
          </a:prstGeom>
        </p:spPr>
      </p:pic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91A0BD28-B34B-8860-9577-E5F987D11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79495" y="4609707"/>
            <a:ext cx="4843754" cy="2038550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spcBef>
                <a:spcPts val="600"/>
              </a:spcBef>
              <a:buNone/>
            </a:pPr>
            <a:r>
              <a:rPr lang="en-US" sz="2000" b="1" dirty="0">
                <a:solidFill>
                  <a:schemeClr val="tx1"/>
                </a:solidFill>
                <a:latin typeface="Constantia" panose="02030602050306030303" pitchFamily="18" charset="0"/>
              </a:rPr>
              <a:t>NSU Federal School Code# </a:t>
            </a:r>
            <a:r>
              <a:rPr lang="en-US" sz="2200" b="1" dirty="0">
                <a:solidFill>
                  <a:schemeClr val="tx1"/>
                </a:solidFill>
                <a:latin typeface="Constantia" panose="02030602050306030303" pitchFamily="18" charset="0"/>
              </a:rPr>
              <a:t>002021</a:t>
            </a:r>
          </a:p>
        </p:txBody>
      </p:sp>
      <p:pic>
        <p:nvPicPr>
          <p:cNvPr id="7" name="Graphic 6" descr="Federal Student Aid">
            <a:extLst>
              <a:ext uri="{FF2B5EF4-FFF2-40B4-BE49-F238E27FC236}">
                <a16:creationId xmlns:a16="http://schemas.microsoft.com/office/drawing/2014/main" id="{2837BFF1-0DB0-9DB1-6438-0E851AC5CE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9785" y="5327835"/>
            <a:ext cx="6113339" cy="571752"/>
          </a:xfrm>
          <a:prstGeom prst="rect">
            <a:avLst/>
          </a:prstGeom>
        </p:spPr>
      </p:pic>
      <p:graphicFrame>
        <p:nvGraphicFramePr>
          <p:cNvPr id="11" name="TextBox 3">
            <a:extLst>
              <a:ext uri="{FF2B5EF4-FFF2-40B4-BE49-F238E27FC236}">
                <a16:creationId xmlns:a16="http://schemas.microsoft.com/office/drawing/2014/main" id="{C717383B-0297-2D50-1187-D6435794B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7988148"/>
              </p:ext>
            </p:extLst>
          </p:nvPr>
        </p:nvGraphicFramePr>
        <p:xfrm>
          <a:off x="381125" y="1412701"/>
          <a:ext cx="11468368" cy="3683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Graphic 13" descr="NORTHWESTERN STATE UNIVERSITY OF LOUISIANA">
            <a:extLst>
              <a:ext uri="{FF2B5EF4-FFF2-40B4-BE49-F238E27FC236}">
                <a16:creationId xmlns:a16="http://schemas.microsoft.com/office/drawing/2014/main" id="{4ECC47FE-C5DB-219F-040D-AAA22A3565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96136" y="6424709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63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CADA-EB30-D486-BB61-52A338B4372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66800" y="-10542"/>
            <a:ext cx="10058400" cy="1450757"/>
          </a:xfrm>
        </p:spPr>
        <p:txBody>
          <a:bodyPr/>
          <a:lstStyle/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en-US" sz="3200" b="1" spc="0" dirty="0">
                <a:solidFill>
                  <a:srgbClr val="000000"/>
                </a:solidFill>
                <a:latin typeface="Constantia" panose="02030602050306030303" pitchFamily="18" charset="0"/>
                <a:ea typeface="STHupo" panose="020B0503020204020204" pitchFamily="2" charset="-122"/>
                <a:cs typeface="+mn-cs"/>
              </a:rPr>
              <a:t>ADDITIONAL REQUIREMENTS NEEDED FOR AID</a:t>
            </a:r>
            <a:br>
              <a:rPr lang="en-US" sz="3200" spc="0" dirty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</a:b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690B84-BDF1-B7E4-6718-0B57B20CB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89628" y="678730"/>
            <a:ext cx="11199609" cy="72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extBox 5">
            <a:extLst>
              <a:ext uri="{FF2B5EF4-FFF2-40B4-BE49-F238E27FC236}">
                <a16:creationId xmlns:a16="http://schemas.microsoft.com/office/drawing/2014/main" id="{5F42C4E0-20CE-AEDF-94F4-8D02E736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6278705"/>
              </p:ext>
            </p:extLst>
          </p:nvPr>
        </p:nvGraphicFramePr>
        <p:xfrm>
          <a:off x="67559" y="862933"/>
          <a:ext cx="12056882" cy="5358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Graphic 8" descr="NORTHWESTERN STATE UNIVERSITY OF LOUISIANA">
            <a:extLst>
              <a:ext uri="{FF2B5EF4-FFF2-40B4-BE49-F238E27FC236}">
                <a16:creationId xmlns:a16="http://schemas.microsoft.com/office/drawing/2014/main" id="{9F0FD200-F9F7-BE28-A0BA-4C134A39B2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96136" y="6424709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31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D0C80-2DBE-B081-3D5C-539BEC53075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10712" y="-422819"/>
            <a:ext cx="7961885" cy="1450757"/>
          </a:xfrm>
        </p:spPr>
        <p:txBody>
          <a:bodyPr/>
          <a:lstStyle/>
          <a:p>
            <a:pPr lvl="0" defTabSz="1066800">
              <a:lnSpc>
                <a:spcPct val="90000"/>
              </a:lnSpc>
              <a:spcAft>
                <a:spcPct val="35000"/>
              </a:spcAft>
            </a:pPr>
            <a:r>
              <a:rPr lang="en-US" b="1" dirty="0">
                <a:solidFill>
                  <a:srgbClr val="7030A0"/>
                </a:solidFill>
                <a:latin typeface="Constantia" panose="02030602050306030303" pitchFamily="18" charset="0"/>
                <a:ea typeface="+mn-ea"/>
                <a:cs typeface="+mn-cs"/>
              </a:rPr>
              <a:t>Intent To Attend Process</a:t>
            </a:r>
            <a:endParaRPr lang="en-US" sz="2400" b="1" spc="0" dirty="0">
              <a:solidFill>
                <a:srgbClr val="7030A0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1F849E5-9735-7CE3-2969-89A756ECF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452736"/>
              </p:ext>
            </p:extLst>
          </p:nvPr>
        </p:nvGraphicFramePr>
        <p:xfrm>
          <a:off x="270918" y="1140643"/>
          <a:ext cx="11650164" cy="509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609CC0-95A4-8E24-427C-BD4BBC5E7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0451" y="1065506"/>
            <a:ext cx="116106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 descr="NORTHWESTERN STATE UNIVERSITY OF LOUISIANA">
            <a:extLst>
              <a:ext uri="{FF2B5EF4-FFF2-40B4-BE49-F238E27FC236}">
                <a16:creationId xmlns:a16="http://schemas.microsoft.com/office/drawing/2014/main" id="{649B9B79-5DB4-70E3-733E-87A0B713DC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96136" y="6424709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39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B27A23-AC71-8528-078A-00281E9B40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-366980"/>
            <a:ext cx="10058400" cy="1450757"/>
          </a:xfrm>
        </p:spPr>
        <p:txBody>
          <a:bodyPr/>
          <a:lstStyle/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en-US" sz="6600" b="1" spc="0" dirty="0">
                <a:solidFill>
                  <a:srgbClr val="7030A0"/>
                </a:solidFill>
                <a:latin typeface="Constantia" panose="02030602050306030303" pitchFamily="18" charset="0"/>
                <a:ea typeface="+mn-ea"/>
                <a:cs typeface="+mn-cs"/>
              </a:rPr>
              <a:t> Awarding Process</a:t>
            </a:r>
            <a:endParaRPr lang="en-US" sz="6600" spc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EE0310-1F10-38A8-5E89-56A3EE1862F1}"/>
              </a:ext>
            </a:extLst>
          </p:cNvPr>
          <p:cNvSpPr txBox="1"/>
          <p:nvPr/>
        </p:nvSpPr>
        <p:spPr>
          <a:xfrm>
            <a:off x="201129" y="1168036"/>
            <a:ext cx="1184789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Georgia" panose="02040502050405020303" pitchFamily="18" charset="0"/>
              </a:rPr>
              <a:t>After all financial aid &amp; university requirements including paperwork and/or verification is completed a financial aid package will be certified based on the FAFSA detail</a:t>
            </a:r>
            <a:r>
              <a:rPr lang="en-US" sz="2200" dirty="0">
                <a:latin typeface="Constantia" panose="02030602050306030303" pitchFamily="18" charset="0"/>
              </a:rPr>
              <a:t>.</a:t>
            </a:r>
            <a:endParaRPr lang="en-US" sz="2200" b="1" dirty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</a:pPr>
            <a:r>
              <a:rPr lang="en-US" sz="2000" b="1" dirty="0">
                <a:latin typeface="Georgia" panose="02040502050405020303" pitchFamily="18" charset="0"/>
              </a:rPr>
              <a:t>Federal Aid consists of Pell Grant &amp; State awards (if eligible) &amp; Student Loans (2 Types)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onstantia" panose="02030602050306030303" pitchFamily="18" charset="0"/>
              </a:rPr>
              <a:t>Pell Grants = </a:t>
            </a:r>
            <a:r>
              <a:rPr lang="en-US" dirty="0">
                <a:latin typeface="Constantia" panose="02030602050306030303" pitchFamily="18" charset="0"/>
              </a:rPr>
              <a:t>Federal money that does not have to paid back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onstantia" panose="02030602050306030303" pitchFamily="18" charset="0"/>
              </a:rPr>
              <a:t>State Grants </a:t>
            </a:r>
            <a:r>
              <a:rPr lang="en-US" dirty="0">
                <a:latin typeface="Constantia" panose="02030602050306030303" pitchFamily="18" charset="0"/>
              </a:rPr>
              <a:t>= Louisiana based grants such as Go Grant, SEOG, &amp; Federal Work Study</a:t>
            </a:r>
            <a:endParaRPr lang="en-US" sz="2600" dirty="0">
              <a:latin typeface="Constantia" panose="020306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onstantia" panose="02030602050306030303" pitchFamily="18" charset="0"/>
              </a:rPr>
              <a:t>Pell &amp; State awards including TOPs </a:t>
            </a:r>
            <a:r>
              <a:rPr lang="en-US" dirty="0">
                <a:latin typeface="Constantia" panose="02030602050306030303" pitchFamily="18" charset="0"/>
              </a:rPr>
              <a:t>(if eligible) will automatically be accepted on the student’s behalf</a:t>
            </a:r>
          </a:p>
          <a:p>
            <a:pPr lvl="1">
              <a:lnSpc>
                <a:spcPts val="600"/>
              </a:lnSpc>
            </a:pPr>
            <a:endParaRPr lang="en-US" dirty="0">
              <a:latin typeface="Constantia" panose="02030602050306030303" pitchFamily="18" charset="0"/>
            </a:endParaRP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b="1" dirty="0">
                <a:latin typeface="Georgia" panose="02040502050405020303" pitchFamily="18" charset="0"/>
              </a:rPr>
              <a:t>Students will be required to accept/decline student loans offers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onstantia" panose="02030602050306030303" pitchFamily="18" charset="0"/>
              </a:rPr>
              <a:t>Subsidized loans = </a:t>
            </a:r>
            <a:r>
              <a:rPr lang="en-US" dirty="0">
                <a:latin typeface="Constantia" panose="02030602050306030303" pitchFamily="18" charset="0"/>
              </a:rPr>
              <a:t>interest is paid by the federal government while a student is attending school for a total of</a:t>
            </a:r>
            <a:r>
              <a:rPr lang="en-US" b="1" dirty="0">
                <a:latin typeface="Constantia" panose="02030602050306030303" pitchFamily="18" charset="0"/>
              </a:rPr>
              <a:t> 6 hours </a:t>
            </a:r>
            <a:r>
              <a:rPr lang="en-US" dirty="0">
                <a:latin typeface="Constantia" panose="02030602050306030303" pitchFamily="18" charset="0"/>
              </a:rPr>
              <a:t>or more.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onstantia" panose="02030602050306030303" pitchFamily="18" charset="0"/>
              </a:rPr>
              <a:t>Unsubsidized loans</a:t>
            </a:r>
            <a:r>
              <a:rPr lang="en-US" dirty="0">
                <a:latin typeface="Constantia" panose="02030602050306030303" pitchFamily="18" charset="0"/>
              </a:rPr>
              <a:t> = interest accrues daily while also attending a total of </a:t>
            </a:r>
            <a:r>
              <a:rPr lang="en-US" b="1" dirty="0">
                <a:latin typeface="Constantia" panose="02030602050306030303" pitchFamily="18" charset="0"/>
              </a:rPr>
              <a:t>6 hours </a:t>
            </a:r>
            <a:r>
              <a:rPr lang="en-US" dirty="0">
                <a:latin typeface="Constantia" panose="02030602050306030303" pitchFamily="18" charset="0"/>
              </a:rPr>
              <a:t>or more.</a:t>
            </a:r>
            <a:endParaRPr lang="en-US" b="1" dirty="0">
              <a:solidFill>
                <a:schemeClr val="accent2"/>
              </a:solidFill>
              <a:latin typeface="Constantia" panose="02030602050306030303" pitchFamily="18" charset="0"/>
            </a:endParaRP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solidFill>
                  <a:schemeClr val="accent2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>
                <a:latin typeface="Constantia" panose="02030602050306030303" pitchFamily="18" charset="0"/>
              </a:rPr>
              <a:t>If the student accepts their loan awards a master promissory note and loan entrance counseling must be completed on </a:t>
            </a:r>
            <a:r>
              <a:rPr lang="en-US" sz="2200" dirty="0">
                <a:solidFill>
                  <a:srgbClr val="000000"/>
                </a:solidFill>
                <a:latin typeface="Constantia" panose="0203060205030603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Visit the Federal Student Aid official website</a:t>
            </a:r>
            <a:r>
              <a:rPr lang="en-US" sz="2200" dirty="0">
                <a:latin typeface="Constantia" panose="02030602050306030303" pitchFamily="18" charset="0"/>
              </a:rPr>
              <a:t> </a:t>
            </a:r>
            <a:endParaRPr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onstantia" panose="02030602050306030303" pitchFamily="18" charset="0"/>
              </a:rPr>
              <a:t>Students will receive email notifications of all awards - to be viewed via </a:t>
            </a:r>
            <a:r>
              <a:rPr lang="en-US" sz="2200" b="1" dirty="0" err="1">
                <a:latin typeface="Constantia" panose="02030602050306030303" pitchFamily="18" charset="0"/>
              </a:rPr>
              <a:t>MyNSU</a:t>
            </a:r>
            <a:r>
              <a:rPr lang="en-US" sz="2200" b="1" dirty="0">
                <a:latin typeface="Constantia" panose="02030602050306030303" pitchFamily="18" charset="0"/>
              </a:rPr>
              <a:t>/VIC 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1" dirty="0">
                <a:latin typeface="Constantia" panose="02030602050306030303" pitchFamily="18" charset="0"/>
              </a:rPr>
              <a:t>Academic Scholarships – Can be accepted via </a:t>
            </a:r>
            <a:r>
              <a:rPr lang="en-US" sz="2200" b="1" dirty="0" err="1">
                <a:latin typeface="Constantia" panose="02030602050306030303" pitchFamily="18" charset="0"/>
              </a:rPr>
              <a:t>MyNSU</a:t>
            </a:r>
            <a:r>
              <a:rPr lang="en-US" sz="2200" b="1" dirty="0">
                <a:latin typeface="Constantia" panose="02030602050306030303" pitchFamily="18" charset="0"/>
              </a:rPr>
              <a:t>/VIC or through award letter</a:t>
            </a:r>
          </a:p>
          <a:p>
            <a:pPr>
              <a:spcAft>
                <a:spcPts val="600"/>
              </a:spcAft>
            </a:pPr>
            <a:endParaRPr lang="en-US" sz="2400" dirty="0">
              <a:latin typeface="Constantia" panose="02030602050306030303" pitchFamily="18" charset="0"/>
            </a:endParaRPr>
          </a:p>
          <a:p>
            <a:pPr>
              <a:spcAft>
                <a:spcPts val="600"/>
              </a:spcAft>
            </a:pPr>
            <a:endParaRPr lang="en-US" sz="2400" dirty="0">
              <a:latin typeface="Constantia" panose="02030602050306030303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0DEA63-7003-ED88-74AF-C66805408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1129" y="999517"/>
            <a:ext cx="116106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1EAFAD40-A47C-1764-F7F2-D1C8EABB7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51" y="55251"/>
            <a:ext cx="1097861" cy="860007"/>
          </a:xfrm>
          <a:prstGeom prst="rect">
            <a:avLst/>
          </a:prstGeom>
          <a:gradFill>
            <a:gsLst>
              <a:gs pos="40034">
                <a:srgbClr val="FADEBE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2" name="Graphic 1" descr="NORTHWESTERN STATE UNIVERSITY OF LOUISIANA">
            <a:extLst>
              <a:ext uri="{FF2B5EF4-FFF2-40B4-BE49-F238E27FC236}">
                <a16:creationId xmlns:a16="http://schemas.microsoft.com/office/drawing/2014/main" id="{FB134856-59A6-4E6B-302F-29182A8289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6136" y="6424709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0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988B66-C21A-6E4C-32E2-BB76242814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0145" y="-604178"/>
            <a:ext cx="10058400" cy="1450757"/>
          </a:xfrm>
        </p:spPr>
        <p:txBody>
          <a:bodyPr/>
          <a:lstStyle/>
          <a:p>
            <a:pPr lvl="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b="1" spc="0" dirty="0">
                <a:solidFill>
                  <a:srgbClr val="7030A0"/>
                </a:solidFill>
                <a:latin typeface="Constantia" panose="02030602050306030303" pitchFamily="18" charset="0"/>
                <a:ea typeface="+mn-ea"/>
                <a:cs typeface="+mn-cs"/>
              </a:rPr>
              <a:t>Additional Funding Opportunities</a:t>
            </a:r>
            <a:br>
              <a:rPr lang="en-US" sz="2000" b="1" spc="0" dirty="0">
                <a:solidFill>
                  <a:srgbClr val="7030A0"/>
                </a:solidFill>
                <a:latin typeface="Constantia" panose="02030602050306030303" pitchFamily="18" charset="0"/>
                <a:ea typeface="+mn-ea"/>
                <a:cs typeface="+mn-cs"/>
              </a:rPr>
            </a:br>
            <a:r>
              <a:rPr lang="en-US" sz="2000" b="1" spc="0" dirty="0">
                <a:solidFill>
                  <a:srgbClr val="FF0000"/>
                </a:solidFill>
                <a:latin typeface="Constantia" panose="02030602050306030303" pitchFamily="18" charset="0"/>
                <a:ea typeface="+mn-ea"/>
                <a:cs typeface="+mn-cs"/>
              </a:rPr>
              <a:t>(Links are available within </a:t>
            </a:r>
            <a:r>
              <a:rPr lang="en-US" sz="2000" b="1" spc="0" dirty="0" err="1">
                <a:solidFill>
                  <a:srgbClr val="FF0000"/>
                </a:solidFill>
                <a:latin typeface="Constantia" panose="02030602050306030303" pitchFamily="18" charset="0"/>
                <a:ea typeface="+mn-ea"/>
                <a:cs typeface="+mn-cs"/>
              </a:rPr>
              <a:t>MyNSU</a:t>
            </a:r>
            <a:r>
              <a:rPr lang="en-US" sz="2000" b="1" spc="0" dirty="0">
                <a:solidFill>
                  <a:srgbClr val="FF0000"/>
                </a:solidFill>
                <a:latin typeface="Constantia" panose="02030602050306030303" pitchFamily="18" charset="0"/>
                <a:ea typeface="+mn-ea"/>
                <a:cs typeface="+mn-cs"/>
              </a:rPr>
              <a:t>/VIC and the Financial Aid website)</a:t>
            </a:r>
            <a:endParaRPr lang="en-US" sz="2000" spc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5708E5-3D4A-E742-B879-CEC34A3A600F}"/>
              </a:ext>
            </a:extLst>
          </p:cNvPr>
          <p:cNvSpPr txBox="1"/>
          <p:nvPr/>
        </p:nvSpPr>
        <p:spPr>
          <a:xfrm>
            <a:off x="358219" y="914402"/>
            <a:ext cx="11387579" cy="542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Parent Plus Loan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 Loans for parents of dependent students, based on applicants’ credit</a:t>
            </a:r>
          </a:p>
          <a:p>
            <a:pPr marL="486918" marR="0" lvl="1" indent="-28575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The parent must complete the application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Federal Student Aid Official Website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endParaRPr>
              <a:solidFill>
                <a:srgbClr val="000000"/>
              </a:solidFill>
            </a:endParaRPr>
          </a:p>
          <a:p>
            <a:pPr marL="486918" marR="0" lvl="1" indent="-28575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Approval – can be awarded up to the students Cost of Attendance, based on the amount approved</a:t>
            </a:r>
          </a:p>
          <a:p>
            <a:pPr marL="486918" marR="0" lvl="1" indent="-28575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Denial – awarded up to the dependent loan amounts based on classification &amp; would be processed as an unsubsidized loan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Important changes 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/>
              </a:rPr>
              <a:t>that began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July 1, 2026, for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students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receiving Federal Student Aid: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Parent Plus yearly ($20,000) &amp; lifetime limits ($65,000) per dependent student.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Student loan reduction for fewer than full-time hours (12+) including drop or withdrawn courses.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Alumni Foundation Scholarships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Online application to apply for variety of scholarships available through generous donations to our university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Tuition Hardship Exemption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Application form to receive up to $300 per semester awarded to eligible LA residents (non-TOPS eligible students)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Fastweb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–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online third-party scholarship search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Alternative Loans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Should be considered as last resort &amp; is based on applicants’ credit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F35EF04-FC4D-9650-5047-A192BB63D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025652" y="871293"/>
            <a:ext cx="10140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NORTHWESTERN STATE UNIVERSITY OF LOUISIANA">
            <a:extLst>
              <a:ext uri="{FF2B5EF4-FFF2-40B4-BE49-F238E27FC236}">
                <a16:creationId xmlns:a16="http://schemas.microsoft.com/office/drawing/2014/main" id="{C4031E48-142D-3CDE-8586-1771741957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3905" y="6477175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79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991662-93F6-6D60-109C-FDB57D82619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7280" y="-1450757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ADDITIONAL FUNDING OPPORTUNITIES</a:t>
            </a:r>
          </a:p>
        </p:txBody>
      </p:sp>
      <p:pic>
        <p:nvPicPr>
          <p:cNvPr id="3" name="Picture 2" descr="ADDITIONAL FUNDING OPPORTUNITIES  Parent Plus Loans, NSU Alumni Foundation Scholarships, and Tuition Hardship Exemption. Website addresses and QR codes listed.  For more information visit NSU Office of Student Financial Aid &amp; Scholarships">
            <a:extLst>
              <a:ext uri="{FF2B5EF4-FFF2-40B4-BE49-F238E27FC236}">
                <a16:creationId xmlns:a16="http://schemas.microsoft.com/office/drawing/2014/main" id="{BC746C34-82B0-F610-BF73-F379B3090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359793"/>
          </a:xfrm>
          <a:prstGeom prst="rect">
            <a:avLst/>
          </a:prstGeom>
        </p:spPr>
      </p:pic>
      <p:pic>
        <p:nvPicPr>
          <p:cNvPr id="2" name="Graphic 1" descr="NORTHWESTERN STATE UNIVERSITY OF LOUISIANA">
            <a:extLst>
              <a:ext uri="{FF2B5EF4-FFF2-40B4-BE49-F238E27FC236}">
                <a16:creationId xmlns:a16="http://schemas.microsoft.com/office/drawing/2014/main" id="{2924DA92-B2AA-9215-1A9A-E7D7D8DA3F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6136" y="6424709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5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B157E4-A14B-C799-1967-0F89FB378F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9488" y="-382155"/>
            <a:ext cx="10962745" cy="1450757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en-US" sz="5400" b="1" spc="0" dirty="0">
                <a:solidFill>
                  <a:srgbClr val="7030A0"/>
                </a:solidFill>
                <a:latin typeface="Constantia" panose="02030602050306030303" pitchFamily="18" charset="0"/>
                <a:ea typeface="+mn-ea"/>
                <a:cs typeface="+mn-cs"/>
              </a:rPr>
              <a:t>IMPORTANT BILLING REMINDERS</a:t>
            </a:r>
            <a:endParaRPr lang="en-US" sz="6000" spc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020F4BA-40C6-BE24-9653-9BB23401E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31975" y="914400"/>
            <a:ext cx="11877773" cy="95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9F43782-7F32-D1E3-6314-55C699FCBAC2}"/>
              </a:ext>
            </a:extLst>
          </p:cNvPr>
          <p:cNvSpPr txBox="1"/>
          <p:nvPr/>
        </p:nvSpPr>
        <p:spPr>
          <a:xfrm>
            <a:off x="361005" y="1068602"/>
            <a:ext cx="11563902" cy="4983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Constantia" panose="02030602050306030303" pitchFamily="18" charset="0"/>
              </a:rPr>
              <a:t> </a:t>
            </a:r>
            <a:r>
              <a:rPr lang="en-US" sz="2200" dirty="0">
                <a:latin typeface="Constantia" panose="02030602050306030303" pitchFamily="18" charset="0"/>
              </a:rPr>
              <a:t>A pre-bill is sent approximately one month before the start of the semester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onstantia" panose="02030602050306030303" pitchFamily="18" charset="0"/>
              </a:rPr>
              <a:t>Notifications are sent via NSU email and bills can be viewed through </a:t>
            </a:r>
            <a:r>
              <a:rPr lang="en-US" sz="2200" dirty="0" err="1">
                <a:latin typeface="Constantia" panose="02030602050306030303" pitchFamily="18" charset="0"/>
              </a:rPr>
              <a:t>MyNSU</a:t>
            </a:r>
            <a:r>
              <a:rPr lang="en-US" sz="2200" dirty="0">
                <a:latin typeface="Constantia" panose="02030602050306030303" pitchFamily="18" charset="0"/>
              </a:rPr>
              <a:t>/VIC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latin typeface="Constantia" panose="02030602050306030303" pitchFamily="18" charset="0"/>
              </a:rPr>
              <a:t>Installment plans are applied for every student if account balances are not paid in full by the end of the 7</a:t>
            </a:r>
            <a:r>
              <a:rPr lang="en-US" sz="2200" baseline="30000" dirty="0">
                <a:latin typeface="Constantia" panose="02030602050306030303" pitchFamily="18" charset="0"/>
              </a:rPr>
              <a:t>th</a:t>
            </a:r>
            <a:r>
              <a:rPr lang="en-US" sz="2200" dirty="0">
                <a:latin typeface="Constantia" panose="02030602050306030303" pitchFamily="18" charset="0"/>
              </a:rPr>
              <a:t> class day: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onstantia" panose="02030602050306030303" pitchFamily="18" charset="0"/>
              </a:rPr>
              <a:t>Installment plans split the outstanding account balance into three portions: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onstantia" panose="02030602050306030303" pitchFamily="18" charset="0"/>
              </a:rPr>
              <a:t>$85 installment plan fee is applied &amp; $45 late fees if installments are not paid in full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Direct Deposit is available for refund disbursement (funds that exceeds account balance)</a:t>
            </a:r>
            <a:endParaRPr lang="en-US" sz="2200" dirty="0">
              <a:latin typeface="Constantia" panose="02030602050306030303" pitchFamily="18" charset="0"/>
            </a:endParaRPr>
          </a:p>
          <a:p>
            <a:pPr marL="0"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Check emails and billing summary frequently for any updates and </a:t>
            </a:r>
          </a:p>
          <a:p>
            <a:pPr marL="0"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000000"/>
                </a:solidFill>
                <a:latin typeface="Constantia" panose="02030602050306030303" pitchFamily="18" charset="0"/>
              </a:rPr>
              <a:t> Always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reach out for any questions </a:t>
            </a:r>
            <a:r>
              <a:rPr lang="en-US" sz="2200" dirty="0">
                <a:solidFill>
                  <a:srgbClr val="000000"/>
                </a:solidFill>
                <a:latin typeface="Constantia" panose="02030602050306030303" pitchFamily="18" charset="0"/>
              </a:rPr>
              <a:t>or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concerns</a:t>
            </a:r>
            <a:endParaRPr lang="en-US" sz="2200" dirty="0">
              <a:latin typeface="Constantia" panose="02030602050306030303" pitchFamily="18" charset="0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en-US" sz="3200" b="1" dirty="0"/>
              <a:t>NSU Office of Student Accounting &amp; Cashiering </a:t>
            </a:r>
            <a:endParaRPr lang="en-US" sz="32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3200" b="1" dirty="0"/>
              <a:t>Phone</a:t>
            </a:r>
            <a:r>
              <a:rPr lang="en-US" sz="3200" dirty="0"/>
              <a:t>: 318-357-5447 </a:t>
            </a:r>
            <a:r>
              <a:rPr lang="en-US" sz="3200" b="1" dirty="0"/>
              <a:t>Email</a:t>
            </a:r>
            <a:r>
              <a:rPr lang="en-US" sz="3200" dirty="0"/>
              <a:t>: </a:t>
            </a:r>
            <a:r>
              <a:rPr lang="en-US" sz="3200" dirty="0">
                <a:solidFill>
                  <a:srgbClr val="0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studentaccounting@nsula.edu</a:t>
            </a:r>
            <a:r>
              <a:rPr lang="en-US" sz="3200" dirty="0"/>
              <a:t>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7" name="Picture 6" descr="QR Code for Student Accounting">
            <a:extLst>
              <a:ext uri="{FF2B5EF4-FFF2-40B4-BE49-F238E27FC236}">
                <a16:creationId xmlns:a16="http://schemas.microsoft.com/office/drawing/2014/main" id="{74AE3EC0-D082-42B2-2971-E15811305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243" y="4029077"/>
            <a:ext cx="1319752" cy="1319752"/>
          </a:xfrm>
          <a:prstGeom prst="rect">
            <a:avLst/>
          </a:prstGeom>
        </p:spPr>
      </p:pic>
      <p:pic>
        <p:nvPicPr>
          <p:cNvPr id="2" name="Graphic 1" descr="NORTHWESTERN STATE UNIVERSITY OF LOUISIANA">
            <a:extLst>
              <a:ext uri="{FF2B5EF4-FFF2-40B4-BE49-F238E27FC236}">
                <a16:creationId xmlns:a16="http://schemas.microsoft.com/office/drawing/2014/main" id="{6F21B53F-FEFE-C9E5-03D8-537A78FE6D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3905" y="6433170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70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881A09-F178-908D-4C90-6D09B9589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37D17-92F6-BAA6-03CB-92E5567DAA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7337"/>
            <a:ext cx="11411712" cy="837371"/>
          </a:xfrm>
        </p:spPr>
        <p:txBody>
          <a:bodyPr>
            <a:normAutofit/>
          </a:bodyPr>
          <a:lstStyle/>
          <a:p>
            <a:pPr algn="ctr"/>
            <a:r>
              <a:rPr kumimoji="0" lang="en-US" sz="3600" b="1" i="0" u="none" strike="noStrike" kern="1200" cap="none" spc="-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ACADEMIC PROGRESS FOR FEDERAL AID</a:t>
            </a:r>
            <a:endParaRPr lang="en-US" sz="3600" b="1" dirty="0">
              <a:solidFill>
                <a:srgbClr val="7030A0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4962FC0-42E0-AE13-9327-5040B6591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22074577"/>
              </p:ext>
            </p:extLst>
          </p:nvPr>
        </p:nvGraphicFramePr>
        <p:xfrm>
          <a:off x="226242" y="1124707"/>
          <a:ext cx="11877774" cy="5125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267C81-137F-32D6-3CF1-0E68B95F0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32688" y="1261872"/>
            <a:ext cx="10140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NORTHWESTERN STATE UNIVERSITY OF LOUISIANA">
            <a:extLst>
              <a:ext uri="{FF2B5EF4-FFF2-40B4-BE49-F238E27FC236}">
                <a16:creationId xmlns:a16="http://schemas.microsoft.com/office/drawing/2014/main" id="{44056591-7177-C8E4-D647-E8A3C88C8F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96136" y="6424709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76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AFE0CE-A86A-C242-E515-D7984D125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BB675-34CD-3B41-93EA-4705F38276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7337"/>
            <a:ext cx="11411712" cy="837371"/>
          </a:xfrm>
        </p:spPr>
        <p:txBody>
          <a:bodyPr>
            <a:normAutofit/>
          </a:bodyPr>
          <a:lstStyle/>
          <a:p>
            <a:pPr algn="ctr"/>
            <a:r>
              <a:rPr kumimoji="0" lang="en-US" sz="3600" b="1" i="0" u="none" strike="noStrike" kern="1200" cap="none" spc="-5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ACADEMIC PROGRESS FOR NSU SCHOLARSHIPS</a:t>
            </a:r>
            <a:endParaRPr lang="en-US" sz="3600" b="1" dirty="0">
              <a:solidFill>
                <a:srgbClr val="7030A0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0FF0B60-6B78-0245-FBAF-B79BF879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67705592"/>
              </p:ext>
            </p:extLst>
          </p:nvPr>
        </p:nvGraphicFramePr>
        <p:xfrm>
          <a:off x="226242" y="1124708"/>
          <a:ext cx="11821213" cy="5021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E408170-06F7-EE51-E48D-FB41C9469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32688" y="1261872"/>
            <a:ext cx="10140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NORTHWESTERN STATE UNIVERSITY OF LOUISIANA">
            <a:extLst>
              <a:ext uri="{FF2B5EF4-FFF2-40B4-BE49-F238E27FC236}">
                <a16:creationId xmlns:a16="http://schemas.microsoft.com/office/drawing/2014/main" id="{029928BE-CC59-1F7D-1D76-354A282D0F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96136" y="6424709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02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7D4EDD-55E7-9B9D-DE44-98175DD9B1E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8920" y="142873"/>
            <a:ext cx="11378152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Family Education Rights &amp; Privacy Act (FERPA)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B171A3-4485-8CAC-E1F4-BE29A3500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4462" y="850759"/>
            <a:ext cx="108408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extBox 8">
            <a:extLst>
              <a:ext uri="{FF2B5EF4-FFF2-40B4-BE49-F238E27FC236}">
                <a16:creationId xmlns:a16="http://schemas.microsoft.com/office/drawing/2014/main" id="{135150C9-3DC4-0F81-648F-926BEA415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3681080"/>
              </p:ext>
            </p:extLst>
          </p:nvPr>
        </p:nvGraphicFramePr>
        <p:xfrm>
          <a:off x="105265" y="850759"/>
          <a:ext cx="11981469" cy="51860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Graphic 1" descr="NORTHWESTERN STATE UNIVERSITY OF LOUISIANA">
            <a:extLst>
              <a:ext uri="{FF2B5EF4-FFF2-40B4-BE49-F238E27FC236}">
                <a16:creationId xmlns:a16="http://schemas.microsoft.com/office/drawing/2014/main" id="{A481ECE5-1CD7-BC04-063E-4A03A65211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4734" y="6477175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23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C06CC7-9DEE-E859-5BDE-2135887CAD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38042" y="-357250"/>
            <a:ext cx="10058400" cy="1450757"/>
          </a:xfrm>
        </p:spPr>
        <p:txBody>
          <a:bodyPr/>
          <a:lstStyle/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en-US" sz="6000" b="1" dirty="0">
                <a:solidFill>
                  <a:srgbClr val="7030A0"/>
                </a:solidFill>
                <a:latin typeface="Constantia" panose="02030602050306030303" pitchFamily="18" charset="0"/>
                <a:ea typeface="+mn-ea"/>
                <a:cs typeface="+mn-cs"/>
              </a:rPr>
              <a:t>Important</a:t>
            </a:r>
            <a:r>
              <a:rPr lang="en-US" sz="1800" b="1" dirty="0">
                <a:solidFill>
                  <a:srgbClr val="7030A0"/>
                </a:solidFill>
                <a:latin typeface="Constantia" panose="02030602050306030303" pitchFamily="18" charset="0"/>
                <a:ea typeface="+mn-ea"/>
                <a:cs typeface="+mn-cs"/>
              </a:rPr>
              <a:t>  </a:t>
            </a:r>
            <a:r>
              <a:rPr lang="en-US" sz="6000" b="1" dirty="0">
                <a:solidFill>
                  <a:srgbClr val="7030A0"/>
                </a:solidFill>
                <a:latin typeface="Constantia" panose="02030602050306030303" pitchFamily="18" charset="0"/>
                <a:ea typeface="+mn-ea"/>
                <a:cs typeface="+mn-cs"/>
              </a:rPr>
              <a:t>Reminders</a:t>
            </a:r>
            <a:endParaRPr lang="en-US" sz="6000" spc="0" dirty="0">
              <a:solidFill>
                <a:srgbClr val="0000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C18BAE-0788-82C4-4232-5D133E9C1D18}"/>
              </a:ext>
            </a:extLst>
          </p:cNvPr>
          <p:cNvSpPr txBox="1"/>
          <p:nvPr/>
        </p:nvSpPr>
        <p:spPr>
          <a:xfrm>
            <a:off x="307941" y="1093507"/>
            <a:ext cx="1170180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Apply for FAFSA early and apply every year – 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Federal Student Aid official website</a:t>
            </a:r>
            <a:r>
              <a:rPr lang="en-US" dirty="0">
                <a:latin typeface="Georgia" panose="02040502050405020303" pitchFamily="18" charset="0"/>
              </a:rPr>
              <a:t> 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Complete Terms and Conditions (completed within </a:t>
            </a:r>
            <a:r>
              <a:rPr lang="en-US" dirty="0" err="1">
                <a:latin typeface="Georgia" panose="02040502050405020303" pitchFamily="18" charset="0"/>
              </a:rPr>
              <a:t>MyNSU</a:t>
            </a:r>
            <a:r>
              <a:rPr lang="en-US" dirty="0">
                <a:latin typeface="Georgia" panose="02040502050405020303" pitchFamily="18" charset="0"/>
              </a:rPr>
              <a:t>/VIC – one time only)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Complete Title IV Authorization Form (completed within </a:t>
            </a:r>
            <a:r>
              <a:rPr lang="en-US" dirty="0" err="1">
                <a:latin typeface="Georgia" panose="02040502050405020303" pitchFamily="18" charset="0"/>
              </a:rPr>
              <a:t>MyNSU</a:t>
            </a:r>
            <a:r>
              <a:rPr lang="en-US" dirty="0">
                <a:latin typeface="Georgia" panose="02040502050405020303" pitchFamily="18" charset="0"/>
              </a:rPr>
              <a:t>/VIC – one time only)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Complete Intent to Attend within first 7 days of classes (every semester)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Book Allowances are available for students who have aid that exceeds their total account balance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FF0000"/>
                </a:solidFill>
                <a:latin typeface="Georgia" panose="02040502050405020303" pitchFamily="18" charset="0"/>
              </a:rPr>
              <a:t> Note:  NSU </a:t>
            </a:r>
            <a:r>
              <a:rPr lang="en-US" dirty="0" err="1">
                <a:solidFill>
                  <a:srgbClr val="FF0000"/>
                </a:solidFill>
                <a:latin typeface="Georgia" panose="02040502050405020303" pitchFamily="18" charset="0"/>
              </a:rPr>
              <a:t>IncludEd</a:t>
            </a:r>
            <a:r>
              <a:rPr lang="en-US" dirty="0">
                <a:solidFill>
                  <a:srgbClr val="E50000"/>
                </a:solidFill>
                <a:latin typeface="Georgia" panose="02040502050405020303" pitchFamily="18" charset="0"/>
              </a:rPr>
              <a:t> Program allows the rental or purchase textbooks at a reduced costs – with charges being made directly to the students’ </a:t>
            </a:r>
            <a:r>
              <a:rPr lang="en-US" dirty="0" err="1">
                <a:solidFill>
                  <a:srgbClr val="E50000"/>
                </a:solidFill>
                <a:latin typeface="Georgia" panose="02040502050405020303" pitchFamily="18" charset="0"/>
              </a:rPr>
              <a:t>MyNSU</a:t>
            </a:r>
            <a:r>
              <a:rPr lang="en-US" dirty="0">
                <a:solidFill>
                  <a:srgbClr val="D10000"/>
                </a:solidFill>
                <a:latin typeface="Georgia" panose="02040502050405020303" pitchFamily="18" charset="0"/>
              </a:rPr>
              <a:t>/VIC tuition &amp; fee bill.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Maintaining Satisfactory Academic Progress 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Georgia" panose="02040502050405020303" pitchFamily="18" charset="0"/>
              </a:rPr>
              <a:t>		</a:t>
            </a:r>
            <a:r>
              <a:rPr lang="en-US" dirty="0">
                <a:solidFill>
                  <a:srgbClr val="7030A0"/>
                </a:solidFill>
                <a:latin typeface="Georgia" panose="02040502050405020303" pitchFamily="18" charset="0"/>
              </a:rPr>
              <a:t>Federal Aid </a:t>
            </a:r>
            <a:r>
              <a:rPr lang="en-US" dirty="0">
                <a:latin typeface="Georgia" panose="02040502050405020303" pitchFamily="18" charset="0"/>
              </a:rPr>
              <a:t>- </a:t>
            </a:r>
            <a:r>
              <a:rPr lang="en-US" dirty="0">
                <a:solidFill>
                  <a:srgbClr val="7030A0"/>
                </a:solidFill>
                <a:latin typeface="Georgia" panose="02040502050405020303" pitchFamily="18" charset="0"/>
              </a:rPr>
              <a:t>2.0 cumulative GPA, 67% completion rate, &amp; not exceeding allowed attempted hours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7030A0"/>
                </a:solidFill>
                <a:latin typeface="Georgia" panose="02040502050405020303" pitchFamily="18" charset="0"/>
              </a:rPr>
              <a:t>		Scholarships - Required GPA/hours for TOPs along with Academic &amp; Performance Scholarships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Borrow conservatively – there are annual loan limits &amp; lifetime loan limits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Keep copies of all financial aid paperwork, security codes, and passwords in a safe place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Monitor your </a:t>
            </a:r>
            <a:r>
              <a:rPr lang="en-US" dirty="0" err="1">
                <a:latin typeface="Georgia" panose="02040502050405020303" pitchFamily="18" charset="0"/>
              </a:rPr>
              <a:t>MyNSU</a:t>
            </a:r>
            <a:r>
              <a:rPr lang="en-US" dirty="0">
                <a:latin typeface="Georgia" panose="02040502050405020303" pitchFamily="18" charset="0"/>
              </a:rPr>
              <a:t> &amp; student account email regularly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Georgia" panose="02040502050405020303" pitchFamily="18" charset="0"/>
              </a:rPr>
              <a:t>Always ask questions if you are unsure of anything - our office is available to assist in any way possible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D4AE34-8607-81D0-DD58-4518521C2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95558" y="1045715"/>
            <a:ext cx="10140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NORTHWESTERN STATE UNIVERSITY OF LOUISIANA">
            <a:extLst>
              <a:ext uri="{FF2B5EF4-FFF2-40B4-BE49-F238E27FC236}">
                <a16:creationId xmlns:a16="http://schemas.microsoft.com/office/drawing/2014/main" id="{67A39D04-7375-F261-AD70-73BF779486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6136" y="6424709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30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4D5DD7-8920-5BBB-23E3-C07427521A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7280" y="-1450757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Connect with us today</a:t>
            </a:r>
          </a:p>
        </p:txBody>
      </p:sp>
      <p:pic>
        <p:nvPicPr>
          <p:cNvPr id="3" name="Picture 2" descr="Contact information for Office of Student Financial Aid &amp; Scholarships">
            <a:extLst>
              <a:ext uri="{FF2B5EF4-FFF2-40B4-BE49-F238E27FC236}">
                <a16:creationId xmlns:a16="http://schemas.microsoft.com/office/drawing/2014/main" id="{55AB932F-2923-D877-D003-E3FA584EC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"/>
          <a:stretch>
            <a:fillRect/>
          </a:stretch>
        </p:blipFill>
        <p:spPr>
          <a:xfrm>
            <a:off x="20" y="0"/>
            <a:ext cx="12191980" cy="6340632"/>
          </a:xfrm>
          <a:prstGeom prst="rect">
            <a:avLst/>
          </a:prstGeom>
        </p:spPr>
      </p:pic>
      <p:pic>
        <p:nvPicPr>
          <p:cNvPr id="2" name="Graphic 1" descr="NORTHWESTERN STATE UNIVERSITY OF LOUISIANA">
            <a:extLst>
              <a:ext uri="{FF2B5EF4-FFF2-40B4-BE49-F238E27FC236}">
                <a16:creationId xmlns:a16="http://schemas.microsoft.com/office/drawing/2014/main" id="{D06E13A3-FCF0-F451-B055-1D0C667158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6136" y="6424709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2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0B88-55A6-3EF8-C8CE-3EBB7528E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Constantia" panose="02030602050306030303" pitchFamily="18" charset="0"/>
              </a:rPr>
              <a:t>Questions???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AAA74F-D16A-0C46-9B34-5E94B95C8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64407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6" name="Picture 8" descr="Asking Questions - Kevin Pokorny Consulting">
            <a:extLst>
              <a:ext uri="{FF2B5EF4-FFF2-40B4-BE49-F238E27FC236}">
                <a16:creationId xmlns:a16="http://schemas.microsoft.com/office/drawing/2014/main" id="{184A8283-CBA2-DB4B-98FC-F40D0E507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07791"/>
            <a:ext cx="1786509" cy="154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Asking Questions - Kevin Pokorny Consulting">
            <a:extLst>
              <a:ext uri="{FF2B5EF4-FFF2-40B4-BE49-F238E27FC236}">
                <a16:creationId xmlns:a16="http://schemas.microsoft.com/office/drawing/2014/main" id="{C2DBC9CB-6D2E-C41F-33C5-4D5A6D857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2659" y="107791"/>
            <a:ext cx="1786509" cy="154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NORTHWESTERN STATE UNIVERSITY OF LOUISIANA">
            <a:extLst>
              <a:ext uri="{FF2B5EF4-FFF2-40B4-BE49-F238E27FC236}">
                <a16:creationId xmlns:a16="http://schemas.microsoft.com/office/drawing/2014/main" id="{D5B3FC15-2EE4-0008-D445-E7B2DC78EE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3587" y="6477175"/>
            <a:ext cx="3120906" cy="3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7973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8366</TotalTime>
  <Words>1483</Words>
  <Application>Microsoft Office PowerPoint</Application>
  <PresentationFormat>Widescreen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Constantia</vt:lpstr>
      <vt:lpstr>Courier New</vt:lpstr>
      <vt:lpstr>Georgia</vt:lpstr>
      <vt:lpstr>Retrospect</vt:lpstr>
      <vt:lpstr>Financial Aid &amp; Scholarships Overview  For NSU Students</vt:lpstr>
      <vt:lpstr>FAFSA form</vt:lpstr>
      <vt:lpstr>ADDITIONAL REQUIREMENTS NEEDED FOR AID </vt:lpstr>
      <vt:lpstr>Intent To Attend Process</vt:lpstr>
      <vt:lpstr> Awarding Process</vt:lpstr>
      <vt:lpstr>Additional Funding Opportunities (Links are available within MyNSU/VIC and the Financial Aid website)</vt:lpstr>
      <vt:lpstr>ADDITIONAL FUNDING OPPORTUNITIES</vt:lpstr>
      <vt:lpstr>IMPORTANT BILLING REMINDERS</vt:lpstr>
      <vt:lpstr>ACADEMIC PROGRESS FOR FEDERAL AID</vt:lpstr>
      <vt:lpstr>ACADEMIC PROGRESS FOR NSU SCHOLARSHIPS</vt:lpstr>
      <vt:lpstr>Family Education Rights &amp; Privacy Act (FERPA)</vt:lpstr>
      <vt:lpstr>Important  Reminders</vt:lpstr>
      <vt:lpstr>Connect with us today</vt:lpstr>
      <vt:lpstr>Questions???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Aid &amp; Scholarships Overview at NSU</dc:title>
  <dc:creator>Kinshanna Wafer</dc:creator>
  <cp:lastModifiedBy>Jeffrey Gary</cp:lastModifiedBy>
  <cp:revision>129</cp:revision>
  <cp:lastPrinted>2023-05-17T21:35:58Z</cp:lastPrinted>
  <dcterms:created xsi:type="dcterms:W3CDTF">2022-05-03T17:39:09Z</dcterms:created>
  <dcterms:modified xsi:type="dcterms:W3CDTF">2026-09-25T14:16:51Z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norama-manifest">
    <vt:lpwstr>{"dismissals":[{"targetId":{"value":137},"issueTypeIdentifier":"READING_ORDER_ISSUE"},{"targetId":{"value":247},"issueTypeIdentifier":"READING_ORDER_ISSUE"}],"remediatedIssues":[]}</vt:lpwstr>
  </property>
</Properties>
</file>